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587" r:id="rId3"/>
    <p:sldId id="588" r:id="rId4"/>
    <p:sldId id="329" r:id="rId5"/>
    <p:sldId id="330" r:id="rId6"/>
    <p:sldId id="331" r:id="rId7"/>
    <p:sldId id="333" r:id="rId8"/>
    <p:sldId id="334" r:id="rId9"/>
    <p:sldId id="335" r:id="rId10"/>
    <p:sldId id="336" r:id="rId11"/>
    <p:sldId id="355" r:id="rId12"/>
    <p:sldId id="356" r:id="rId13"/>
    <p:sldId id="358" r:id="rId14"/>
    <p:sldId id="360" r:id="rId15"/>
    <p:sldId id="361" r:id="rId16"/>
    <p:sldId id="362" r:id="rId17"/>
    <p:sldId id="364" r:id="rId18"/>
    <p:sldId id="544" r:id="rId19"/>
    <p:sldId id="363" r:id="rId20"/>
    <p:sldId id="546" r:id="rId21"/>
    <p:sldId id="547" r:id="rId22"/>
    <p:sldId id="580" r:id="rId23"/>
    <p:sldId id="579" r:id="rId24"/>
    <p:sldId id="548" r:id="rId25"/>
    <p:sldId id="549" r:id="rId26"/>
    <p:sldId id="550" r:id="rId27"/>
    <p:sldId id="581" r:id="rId28"/>
    <p:sldId id="582" r:id="rId29"/>
    <p:sldId id="583" r:id="rId30"/>
    <p:sldId id="584" r:id="rId31"/>
    <p:sldId id="585" r:id="rId32"/>
    <p:sldId id="586" r:id="rId33"/>
    <p:sldId id="5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0C6FC-6146-4168-87A8-50F3C8591398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60C28-D0DC-4F0F-8E9C-F28252AED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6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623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82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876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77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28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95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946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15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44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9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47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278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211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65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15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52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06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2E96-DE81-1236-3123-1B94A66FA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FCBA3-BAEC-D809-D48E-A02C4889A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6C4EE-E576-AC84-D692-DBB05BB8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9920F-01DC-0B14-9578-CD7FDA6F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444D3-0551-07BD-1153-21D61B0D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1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EC45-43B9-2450-EFD0-7BF6615E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E3E91-833A-B83E-3028-D36FC193F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805FA-6DBF-7E3C-A839-45B35442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DB08-DD7F-A5F4-9ECA-4E281AAE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8EFCD-B409-D106-CFE1-B7EBBCA2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8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2638B-964D-11BA-294D-1C206B71D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754B4-EA13-E879-BA04-373931612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2040-5F5F-FD41-6005-D4C166EB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D2DAA-60DD-1165-FA13-764DC9DE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0BF10-9301-1BBA-6551-46BE3F3B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5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8298-FA4E-2F57-8ED0-F4C5BA622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6B4FA-F851-82B6-0344-6E4CB65E7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2B0BC-74E1-3818-D514-DD9E8AA9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184B-456B-D6C7-3FEA-AAEE9226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D4E19-62A9-8A2B-7FA1-BB9002E0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55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4B3D-E012-1F8B-EE00-53A46E52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EA2B-151F-F261-26B5-C57912E4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F0111-AE94-C51A-C1CF-557FDDF2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476C8-3827-30C1-4A54-E0970719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936F-B5B6-FF4A-8C4B-912F7893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44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CFC7-0B47-6132-DB5E-565ACCD2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E62F7-1312-1B55-82A5-24FEA5775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CBEB6-1C25-7B8D-9747-6D709FF3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4A11F-9E2C-6DC8-000A-F6A3264D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72B51-6A5F-09BE-529B-CE04A0A2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34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AAC9-7B96-8EEE-D684-C645A11D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A2AB-CE33-E051-B768-7D9C6FFD7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70139-89FD-CF5A-02FF-287581CBA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FD980-F1DD-EB56-1F9D-263D4307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3DB7D-4B7F-8C04-A186-7A0E811E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2F5B3-8D91-EC03-06CD-23077831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01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CF00-C30E-FC26-75BA-B0B4B0F7A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A8C5-438D-D6ED-7020-6A7B8C70A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098E3-0DB2-82FC-B80C-3B9AE4EDE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6AFE4-202C-9BEA-AE09-ABA0385B7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136B7-D9D1-658E-295C-798711CFD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3958F9-8B75-A223-3C8F-2B584F74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DFA4F-EF37-9AD6-76ED-3193BD07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414B0-D902-9916-5A62-4D0096F9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26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9E72-AF02-63AB-DC20-B2AA6E9D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DA22F-6B94-16E0-49D2-DD4C6143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EF3A7-6589-B1BB-5EA9-8706C704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CD158-1CA9-8423-5E3C-1ABF4759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5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BF029-94E0-457F-1E4B-E6CA8A4C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AA041-D6BD-7B05-7DD9-240728B8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66082-885E-EBC6-F35F-E2D09271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1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3815-7B73-017D-CEAB-4D1A018F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3CA66-4F8A-8E15-9746-B9E8FEB8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4D01C-58AC-5478-1DB5-6034D1D37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95C54-5824-2AF1-D1A2-5C1D5C1B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379AB-11F8-EB30-5FF8-1CF672F3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DBD1B-B4CD-94AC-0912-16DE0DF4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75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D0468-9A3E-62B0-234B-F9D58066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98F80-68F1-9A9A-4787-EB7041A7B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9ECFA-2145-540A-20A5-D8F325D71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6A61C-3EF4-8479-E697-3A84F408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4FEDC-63A2-8D02-59ED-D02EBD1A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0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1B37-1893-77E5-F52D-E1B12406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9A1EF3-326E-8B26-5580-BB5BBDE4D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184DA-05D8-315B-D6B5-FB00E4868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EE718-CF62-75BE-CA0E-0C89946D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74F70-40EB-F60C-94CE-73D95006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74C15-6210-8E12-7AFE-8181AAA1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79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A76C-B44C-B7A5-6FF6-19267091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4BD66-858C-EED8-0362-1A073065B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755F5-423F-E987-663A-B16F8B82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AD4C6-7881-BB27-E2BF-107B1CEC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1670-A2A0-01DB-FFFD-C3B7171C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71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6F070-FFE6-B7A0-88D8-8351F759F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D5D5F-E0CD-5C8F-EB87-128241B26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24CD-8223-AA9F-F83D-40DD64376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9BFE-64CC-AF9E-D213-2371AD24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BA9AD-6BA4-ECDD-D753-DFB880C6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1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9759-4459-B3ED-66DB-14FC2501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CD657-D66D-9DFE-952B-8372A4C7A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FB47A-9012-E08C-EECA-1DB626B6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C76F6-22E2-87C1-556F-3070CE80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F66DD-4D39-7585-B6EA-A7FE9DBB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0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AB6A-DE8C-91D0-1037-C7A47159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361E5-DE07-7CDE-3D59-64526D035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67094-327D-E993-AC53-C502EE531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2BE23-4A4D-D727-1A3B-255C5F4E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14DC7-2FFC-8957-F799-FE1B8F90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01C18-4E3F-0BF5-BE78-13F77F23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4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A0C9-3100-2661-5FCC-4533523E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3A800-321D-5E5A-86A0-7BF8DC8D7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1B43C-0BF3-7FD9-E88B-EE555BA91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3939C-211E-E0BC-B5DF-541B047AA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C4848B-FADF-EEDE-05DD-59A1407BB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B87E4-0529-E7FC-4FFB-FCA2F7A3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3233E-ED81-A5AC-7EBD-09C8180C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09152D-9A71-001E-4FA2-14320496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5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3BD7-852D-01C4-E6D2-CFE76F86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C909A-8212-FB35-1707-91D6230D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8C505-BCD7-6640-51A1-AEB4D3F2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0AC03-06D1-6C96-286C-1057CADD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8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0D9A6-1392-F4AE-FB07-07A59AB0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531E2-B6FE-BB15-86AF-A4D74CC1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403A1-13E2-D0F1-3D52-236D016E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3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30CE-0A0B-A46D-7551-52AEF0B0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5D27F-319A-3CB6-D8E7-C78701936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3263A-3A7A-A8F2-C0F0-4882BE0A8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31090-789C-A32F-81F0-41967E0B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2F028-45C0-B238-B165-F21A3A84A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E0CC0-5DB5-919D-8220-61056994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7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E10B-B8A4-9C51-782A-D6A3DD76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61B43-E454-49D4-A69F-86DF5E0B0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6B9E6-2EC1-3FF9-0AA0-2F8F58144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BD2D1-905F-FC19-9F73-8B8CD3E4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6BAE5-BEDF-D670-568A-4A137AAD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E8682-B58A-E66B-684E-4DE8EAA7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7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EF399-CE54-E0C8-F9A3-8D278982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E4E1E-29FE-2466-4369-0568ECCF9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F1322-E139-BF5A-6BD5-A6BBF92E4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8AD267-FBA2-40C4-B197-D68A27F572BE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FF3FE-00EF-15DB-4B06-20552E9BF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2B05D-0DB6-5C50-57F2-817AA2FFC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379493-AED2-4FE8-8D70-BBF627F99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1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8BE5C9-F34E-A736-90E3-E1C28FBB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C1EF-6BE1-BC1A-01C7-20C19EB21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D25FC-DE6E-5172-D9B7-6E4129D9D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0139B1-2D75-4FF4-92B5-EF86EE01FD9B}" type="datetimeFigureOut">
              <a:rPr lang="en-US" smtClean="0"/>
              <a:t>13-Aug-25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47543-0421-C552-CC65-98FCCE76A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4EF1-DCDA-C733-A8C3-5F4E60F3A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C61C98-9ABA-4947-910F-8F074DCB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4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carte.com/contenido/tipos-de-zocalos-en-la-placa-base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allpaperflare.com/search?wallpaper=amd&amp;page=5" TargetMode="Externa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D700_chipset_series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pixabay.com/en/memory-chip-ram-microchip-38404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4.wdp"/><Relationship Id="rId18" Type="http://schemas.openxmlformats.org/officeDocument/2006/relationships/image" Target="../media/image34.png"/><Relationship Id="rId26" Type="http://schemas.microsoft.com/office/2007/relationships/hdphoto" Target="../media/hdphoto7.wdp"/><Relationship Id="rId3" Type="http://schemas.openxmlformats.org/officeDocument/2006/relationships/image" Target="../media/image22.png"/><Relationship Id="rId21" Type="http://schemas.openxmlformats.org/officeDocument/2006/relationships/image" Target="../media/image37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24" Type="http://schemas.openxmlformats.org/officeDocument/2006/relationships/image" Target="../media/image39.png"/><Relationship Id="rId5" Type="http://schemas.openxmlformats.org/officeDocument/2006/relationships/image" Target="../media/image24.png"/><Relationship Id="rId15" Type="http://schemas.microsoft.com/office/2007/relationships/hdphoto" Target="../media/hdphoto5.wdp"/><Relationship Id="rId23" Type="http://schemas.openxmlformats.org/officeDocument/2006/relationships/image" Target="../media/image38.png"/><Relationship Id="rId10" Type="http://schemas.microsoft.com/office/2007/relationships/hdphoto" Target="../media/hdphoto3.wdp"/><Relationship Id="rId19" Type="http://schemas.openxmlformats.org/officeDocument/2006/relationships/image" Target="../media/image35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microsoft.com/office/2007/relationships/hdphoto" Target="../media/hdphoto6.wdp"/><Relationship Id="rId27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pixabay.com/en/memory-chip-ram-microchip-38404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4.wdp"/><Relationship Id="rId18" Type="http://schemas.microsoft.com/office/2007/relationships/hdphoto" Target="../media/hdphoto6.wdp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jp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microsoft.com/office/2007/relationships/hdphoto" Target="../media/hdphoto5.wdp"/><Relationship Id="rId23" Type="http://schemas.openxmlformats.org/officeDocument/2006/relationships/image" Target="../media/image41.png"/><Relationship Id="rId10" Type="http://schemas.microsoft.com/office/2007/relationships/hdphoto" Target="../media/hdphoto3.wdp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ixabay.com/en/memory-chip-ram-microchip-38404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4.wdp"/><Relationship Id="rId18" Type="http://schemas.microsoft.com/office/2007/relationships/hdphoto" Target="../media/hdphoto6.wdp"/><Relationship Id="rId3" Type="http://schemas.openxmlformats.org/officeDocument/2006/relationships/image" Target="../media/image22.png"/><Relationship Id="rId21" Type="http://schemas.openxmlformats.org/officeDocument/2006/relationships/image" Target="../media/image41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6.jp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microsoft.com/office/2007/relationships/hdphoto" Target="../media/hdphoto5.wdp"/><Relationship Id="rId10" Type="http://schemas.microsoft.com/office/2007/relationships/hdphoto" Target="../media/hdphoto3.wdp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9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6794A-2EE2-F079-32FB-12C00DA8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2F25D-5DFC-5CB8-D81E-74B920388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943" y="5171093"/>
            <a:ext cx="9078628" cy="860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: Mohamed Agami</a:t>
            </a:r>
          </a:p>
        </p:txBody>
      </p:sp>
    </p:spTree>
    <p:extLst>
      <p:ext uri="{BB962C8B-B14F-4D97-AF65-F5344CB8AC3E}">
        <p14:creationId xmlns:p14="http://schemas.microsoft.com/office/powerpoint/2010/main" val="227362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68BC-80AD-CA89-A6A9-048256D4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873252"/>
            <a:ext cx="10168128" cy="1179576"/>
          </a:xfrm>
        </p:spPr>
        <p:txBody>
          <a:bodyPr>
            <a:noAutofit/>
          </a:bodyPr>
          <a:lstStyle/>
          <a:p>
            <a:r>
              <a:rPr lang="en-US" sz="6600" kern="1200" dirty="0"/>
              <a:t>Processor Sockets </a:t>
            </a:r>
            <a:r>
              <a:rPr lang="en-US" sz="6600" b="1" kern="1200" dirty="0">
                <a:solidFill>
                  <a:srgbClr val="0070C0"/>
                </a:solidFill>
              </a:rPr>
              <a:t>(Intel)</a:t>
            </a:r>
            <a:br>
              <a:rPr lang="en-US" sz="6600" b="1" kern="1200" dirty="0">
                <a:solidFill>
                  <a:srgbClr val="0070C0"/>
                </a:solidFill>
              </a:rPr>
            </a:b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62D1246-F2C7-0E29-F143-2C9793EE248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0519" y="2066544"/>
            <a:ext cx="3147543" cy="7040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CPU Sockets Name</a:t>
            </a: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F8E6FEF6-6F37-C3EF-694F-CA9BFFBDD455}"/>
              </a:ext>
            </a:extLst>
          </p:cNvPr>
          <p:cNvSpPr txBox="1">
            <a:spLocks/>
          </p:cNvSpPr>
          <p:nvPr/>
        </p:nvSpPr>
        <p:spPr>
          <a:xfrm>
            <a:off x="4676118" y="2066544"/>
            <a:ext cx="7066788" cy="70408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Used Processor family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F8501979-C382-04DE-8B0F-338F75EAFA44}"/>
              </a:ext>
            </a:extLst>
          </p:cNvPr>
          <p:cNvSpPr txBox="1">
            <a:spLocks/>
          </p:cNvSpPr>
          <p:nvPr/>
        </p:nvSpPr>
        <p:spPr>
          <a:xfrm>
            <a:off x="350520" y="3055620"/>
            <a:ext cx="2993136" cy="704088"/>
          </a:xfrm>
          <a:prstGeom prst="rect">
            <a:avLst/>
          </a:prstGeom>
          <a:solidFill>
            <a:srgbClr val="AC5C2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LGA 1155</a:t>
            </a:r>
          </a:p>
        </p:txBody>
      </p:sp>
      <p:sp>
        <p:nvSpPr>
          <p:cNvPr id="16" name="Rectangle: Rounded Corners 4">
            <a:extLst>
              <a:ext uri="{FF2B5EF4-FFF2-40B4-BE49-F238E27FC236}">
                <a16:creationId xmlns:a16="http://schemas.microsoft.com/office/drawing/2014/main" id="{172A3E4C-1707-C6FE-90BD-B2B6FFF397A6}"/>
              </a:ext>
            </a:extLst>
          </p:cNvPr>
          <p:cNvSpPr txBox="1">
            <a:spLocks/>
          </p:cNvSpPr>
          <p:nvPr/>
        </p:nvSpPr>
        <p:spPr>
          <a:xfrm>
            <a:off x="350520" y="3946913"/>
            <a:ext cx="2993136" cy="704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LGA 2011</a:t>
            </a: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59C4AB4D-A924-ED8A-7090-4267FF9907DD}"/>
              </a:ext>
            </a:extLst>
          </p:cNvPr>
          <p:cNvSpPr txBox="1">
            <a:spLocks/>
          </p:cNvSpPr>
          <p:nvPr/>
        </p:nvSpPr>
        <p:spPr>
          <a:xfrm>
            <a:off x="350520" y="4838206"/>
            <a:ext cx="2993136" cy="704088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LGA 1151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57815E-DC33-A577-EE53-12769899FF0A}"/>
              </a:ext>
            </a:extLst>
          </p:cNvPr>
          <p:cNvCxnSpPr/>
          <p:nvPr/>
        </p:nvCxnSpPr>
        <p:spPr>
          <a:xfrm>
            <a:off x="327660" y="2903220"/>
            <a:ext cx="1153668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7F8AFA-937F-FE9A-C151-F201B9D0254D}"/>
              </a:ext>
            </a:extLst>
          </p:cNvPr>
          <p:cNvCxnSpPr>
            <a:cxnSpLocks/>
          </p:cNvCxnSpPr>
          <p:nvPr/>
        </p:nvCxnSpPr>
        <p:spPr>
          <a:xfrm flipV="1">
            <a:off x="3604260" y="2182368"/>
            <a:ext cx="0" cy="467563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E9994E1D-B4B1-D692-E155-C41178996591}"/>
              </a:ext>
            </a:extLst>
          </p:cNvPr>
          <p:cNvSpPr txBox="1">
            <a:spLocks/>
          </p:cNvSpPr>
          <p:nvPr/>
        </p:nvSpPr>
        <p:spPr>
          <a:xfrm>
            <a:off x="3728990" y="3055620"/>
            <a:ext cx="8259810" cy="704088"/>
          </a:xfrm>
          <a:prstGeom prst="rect">
            <a:avLst/>
          </a:prstGeom>
          <a:solidFill>
            <a:srgbClr val="AC5C2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Third Generation (core i7, core i5 , core i3, Pentium, Celeron)</a:t>
            </a:r>
          </a:p>
        </p:txBody>
      </p:sp>
      <p:sp>
        <p:nvSpPr>
          <p:cNvPr id="28" name="Rectangle: Rounded Corners 4">
            <a:extLst>
              <a:ext uri="{FF2B5EF4-FFF2-40B4-BE49-F238E27FC236}">
                <a16:creationId xmlns:a16="http://schemas.microsoft.com/office/drawing/2014/main" id="{7ACF041B-A0FD-45A0-11DB-1817F0C37287}"/>
              </a:ext>
            </a:extLst>
          </p:cNvPr>
          <p:cNvSpPr txBox="1">
            <a:spLocks/>
          </p:cNvSpPr>
          <p:nvPr/>
        </p:nvSpPr>
        <p:spPr>
          <a:xfrm>
            <a:off x="3710458" y="3951731"/>
            <a:ext cx="8259805" cy="7040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Generation (core i7, core i5 , core i3, Pentium, Celeron)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89149C58-E399-AAC9-4B63-37FEB2C152C0}"/>
              </a:ext>
            </a:extLst>
          </p:cNvPr>
          <p:cNvSpPr txBox="1">
            <a:spLocks/>
          </p:cNvSpPr>
          <p:nvPr/>
        </p:nvSpPr>
        <p:spPr>
          <a:xfrm>
            <a:off x="3710459" y="4837176"/>
            <a:ext cx="8259803" cy="704088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2 extreme, Core 2 Quad, Core 2 Dou, Pentium dual core  </a:t>
            </a:r>
          </a:p>
        </p:txBody>
      </p:sp>
    </p:spTree>
    <p:extLst>
      <p:ext uri="{BB962C8B-B14F-4D97-AF65-F5344CB8AC3E}">
        <p14:creationId xmlns:p14="http://schemas.microsoft.com/office/powerpoint/2010/main" val="168285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close-up of a computer chip&#10;&#10;Description automatically generated">
            <a:extLst>
              <a:ext uri="{FF2B5EF4-FFF2-40B4-BE49-F238E27FC236}">
                <a16:creationId xmlns:a16="http://schemas.microsoft.com/office/drawing/2014/main" id="{6C57B634-3C44-C4AB-75F9-ACAECE7C8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667" r="16667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CAE9CD9-808D-2462-69C6-8A7725ACF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8197" r="22249" b="2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7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F5AA-B502-C217-E6A9-EE348509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47" y="18255"/>
            <a:ext cx="10515600" cy="985045"/>
          </a:xfrm>
        </p:spPr>
        <p:txBody>
          <a:bodyPr/>
          <a:lstStyle/>
          <a:p>
            <a:pPr algn="ctr"/>
            <a:r>
              <a:rPr lang="en-US" sz="4400" b="1" kern="12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Processor Sockets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B30A7-E070-48C6-A00B-C13809F4D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8" y="1350170"/>
            <a:ext cx="2896191" cy="1930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C515F-AA2E-4C38-AE76-B898C36EB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07" y="3559170"/>
            <a:ext cx="2896191" cy="3156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082CA-60EB-5225-8680-51096F265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833032"/>
            <a:ext cx="4712280" cy="5466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Pin grad array (PIN)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26AFAF3-525A-A610-9938-0DAF9AD08409}"/>
              </a:ext>
            </a:extLst>
          </p:cNvPr>
          <p:cNvSpPr txBox="1">
            <a:spLocks/>
          </p:cNvSpPr>
          <p:nvPr/>
        </p:nvSpPr>
        <p:spPr>
          <a:xfrm>
            <a:off x="6466176" y="833032"/>
            <a:ext cx="4925723" cy="5359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array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95522B-5192-4488-B8F1-BE9940EFC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377" y="1396516"/>
            <a:ext cx="3095046" cy="2053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21DFD-2C8F-48D0-A426-C9BD9F355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377" y="3559170"/>
            <a:ext cx="3095046" cy="3194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92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68BC-80AD-CA89-A6A9-048256D4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873252"/>
            <a:ext cx="10168128" cy="1179576"/>
          </a:xfrm>
        </p:spPr>
        <p:txBody>
          <a:bodyPr>
            <a:noAutofit/>
          </a:bodyPr>
          <a:lstStyle/>
          <a:p>
            <a:r>
              <a:rPr lang="en-US" sz="6600" kern="1200" dirty="0"/>
              <a:t>Processor Sockets </a:t>
            </a:r>
            <a:r>
              <a:rPr lang="en-US" sz="6600" b="1" kern="1200" dirty="0">
                <a:solidFill>
                  <a:schemeClr val="bg2">
                    <a:lumMod val="50000"/>
                  </a:schemeClr>
                </a:solidFill>
              </a:rPr>
              <a:t>(AMD)</a:t>
            </a:r>
            <a:br>
              <a:rPr lang="en-US" sz="6600" b="1" kern="1200" dirty="0">
                <a:solidFill>
                  <a:srgbClr val="0070C0"/>
                </a:solidFill>
              </a:rPr>
            </a:b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62D1246-F2C7-0E29-F143-2C9793EE248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9094" y="1535945"/>
            <a:ext cx="3147543" cy="7040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CPU Sockets Name</a:t>
            </a: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F8E6FEF6-6F37-C3EF-694F-CA9BFFBDD455}"/>
              </a:ext>
            </a:extLst>
          </p:cNvPr>
          <p:cNvSpPr txBox="1">
            <a:spLocks/>
          </p:cNvSpPr>
          <p:nvPr/>
        </p:nvSpPr>
        <p:spPr>
          <a:xfrm>
            <a:off x="4676118" y="1430020"/>
            <a:ext cx="7066788" cy="70408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Used Processor family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F8501979-C382-04DE-8B0F-338F75EAFA44}"/>
              </a:ext>
            </a:extLst>
          </p:cNvPr>
          <p:cNvSpPr txBox="1">
            <a:spLocks/>
          </p:cNvSpPr>
          <p:nvPr/>
        </p:nvSpPr>
        <p:spPr>
          <a:xfrm>
            <a:off x="350520" y="2345958"/>
            <a:ext cx="2993136" cy="7040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STRX4</a:t>
            </a:r>
          </a:p>
        </p:txBody>
      </p:sp>
      <p:sp>
        <p:nvSpPr>
          <p:cNvPr id="16" name="Rectangle: Rounded Corners 4">
            <a:extLst>
              <a:ext uri="{FF2B5EF4-FFF2-40B4-BE49-F238E27FC236}">
                <a16:creationId xmlns:a16="http://schemas.microsoft.com/office/drawing/2014/main" id="{172A3E4C-1707-C6FE-90BD-B2B6FFF397A6}"/>
              </a:ext>
            </a:extLst>
          </p:cNvPr>
          <p:cNvSpPr txBox="1">
            <a:spLocks/>
          </p:cNvSpPr>
          <p:nvPr/>
        </p:nvSpPr>
        <p:spPr>
          <a:xfrm>
            <a:off x="350520" y="3247643"/>
            <a:ext cx="2993136" cy="7040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TR4</a:t>
            </a: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59C4AB4D-A924-ED8A-7090-4267FF9907DD}"/>
              </a:ext>
            </a:extLst>
          </p:cNvPr>
          <p:cNvSpPr txBox="1">
            <a:spLocks/>
          </p:cNvSpPr>
          <p:nvPr/>
        </p:nvSpPr>
        <p:spPr>
          <a:xfrm>
            <a:off x="350520" y="4133088"/>
            <a:ext cx="2993136" cy="7040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AM4</a:t>
            </a:r>
          </a:p>
        </p:txBody>
      </p:sp>
      <p:sp>
        <p:nvSpPr>
          <p:cNvPr id="18" name="Rectangle: Rounded Corners 4">
            <a:extLst>
              <a:ext uri="{FF2B5EF4-FFF2-40B4-BE49-F238E27FC236}">
                <a16:creationId xmlns:a16="http://schemas.microsoft.com/office/drawing/2014/main" id="{D8ACBBB2-F413-757A-4DDA-0F2521BF4628}"/>
              </a:ext>
            </a:extLst>
          </p:cNvPr>
          <p:cNvSpPr txBox="1">
            <a:spLocks/>
          </p:cNvSpPr>
          <p:nvPr/>
        </p:nvSpPr>
        <p:spPr>
          <a:xfrm>
            <a:off x="350520" y="5018533"/>
            <a:ext cx="2993136" cy="7040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FM2+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57815E-DC33-A577-EE53-12769899FF0A}"/>
              </a:ext>
            </a:extLst>
          </p:cNvPr>
          <p:cNvCxnSpPr/>
          <p:nvPr/>
        </p:nvCxnSpPr>
        <p:spPr>
          <a:xfrm>
            <a:off x="327660" y="2240033"/>
            <a:ext cx="1153668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7F8AFA-937F-FE9A-C151-F201B9D0254D}"/>
              </a:ext>
            </a:extLst>
          </p:cNvPr>
          <p:cNvCxnSpPr>
            <a:cxnSpLocks/>
          </p:cNvCxnSpPr>
          <p:nvPr/>
        </p:nvCxnSpPr>
        <p:spPr>
          <a:xfrm flipV="1">
            <a:off x="3583934" y="1463040"/>
            <a:ext cx="0" cy="539496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E9994E1D-B4B1-D692-E155-C41178996591}"/>
              </a:ext>
            </a:extLst>
          </p:cNvPr>
          <p:cNvSpPr txBox="1">
            <a:spLocks/>
          </p:cNvSpPr>
          <p:nvPr/>
        </p:nvSpPr>
        <p:spPr>
          <a:xfrm>
            <a:off x="3719724" y="2345958"/>
            <a:ext cx="8259810" cy="7040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Ryzen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Thread ripper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3000</a:t>
            </a:r>
          </a:p>
        </p:txBody>
      </p:sp>
      <p:sp>
        <p:nvSpPr>
          <p:cNvPr id="28" name="Rectangle: Rounded Corners 4">
            <a:extLst>
              <a:ext uri="{FF2B5EF4-FFF2-40B4-BE49-F238E27FC236}">
                <a16:creationId xmlns:a16="http://schemas.microsoft.com/office/drawing/2014/main" id="{7ACF041B-A0FD-45A0-11DB-1817F0C37287}"/>
              </a:ext>
            </a:extLst>
          </p:cNvPr>
          <p:cNvSpPr txBox="1">
            <a:spLocks/>
          </p:cNvSpPr>
          <p:nvPr/>
        </p:nvSpPr>
        <p:spPr>
          <a:xfrm>
            <a:off x="3719729" y="3252216"/>
            <a:ext cx="8259805" cy="704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Ryzen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Thread ripper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2000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1000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89149C58-E399-AAC9-4B63-37FEB2C152C0}"/>
              </a:ext>
            </a:extLst>
          </p:cNvPr>
          <p:cNvSpPr txBox="1">
            <a:spLocks/>
          </p:cNvSpPr>
          <p:nvPr/>
        </p:nvSpPr>
        <p:spPr>
          <a:xfrm>
            <a:off x="3710457" y="4123803"/>
            <a:ext cx="8259803" cy="70408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Ryzen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3000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,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2000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1000</a:t>
            </a:r>
          </a:p>
        </p:txBody>
      </p:sp>
      <p:sp>
        <p:nvSpPr>
          <p:cNvPr id="30" name="Rectangle: Rounded Corners 4">
            <a:extLst>
              <a:ext uri="{FF2B5EF4-FFF2-40B4-BE49-F238E27FC236}">
                <a16:creationId xmlns:a16="http://schemas.microsoft.com/office/drawing/2014/main" id="{35BD0285-651C-E505-2D65-B97248471408}"/>
              </a:ext>
            </a:extLst>
          </p:cNvPr>
          <p:cNvSpPr txBox="1">
            <a:spLocks/>
          </p:cNvSpPr>
          <p:nvPr/>
        </p:nvSpPr>
        <p:spPr>
          <a:xfrm>
            <a:off x="3719724" y="4995390"/>
            <a:ext cx="8278341" cy="7040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Used with the A10-, A8-, and a6-series of processors</a:t>
            </a:r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4DDD8BB5-AF1A-4E7D-71D5-09401CC14743}"/>
              </a:ext>
            </a:extLst>
          </p:cNvPr>
          <p:cNvSpPr txBox="1">
            <a:spLocks/>
          </p:cNvSpPr>
          <p:nvPr/>
        </p:nvSpPr>
        <p:spPr>
          <a:xfrm>
            <a:off x="350520" y="5964795"/>
            <a:ext cx="2993136" cy="7040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FM2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3163B6-6817-A591-1A0E-219B982D90EB}"/>
              </a:ext>
            </a:extLst>
          </p:cNvPr>
          <p:cNvSpPr txBox="1">
            <a:spLocks/>
          </p:cNvSpPr>
          <p:nvPr/>
        </p:nvSpPr>
        <p:spPr>
          <a:xfrm>
            <a:off x="3691919" y="5964795"/>
            <a:ext cx="8278341" cy="7040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trinity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aramond Pro Bold" panose="02020702060506020403" pitchFamily="18" charset="0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processors</a:t>
            </a:r>
          </a:p>
        </p:txBody>
      </p:sp>
    </p:spTree>
    <p:extLst>
      <p:ext uri="{BB962C8B-B14F-4D97-AF65-F5344CB8AC3E}">
        <p14:creationId xmlns:p14="http://schemas.microsoft.com/office/powerpoint/2010/main" val="183023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3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0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1EE6C-D8AA-CDFE-DEE7-88538402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Chipsets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Content Placeholder 12" descr="A close up of a computer chip&#10;&#10;Description automatically generated">
            <a:extLst>
              <a:ext uri="{FF2B5EF4-FFF2-40B4-BE49-F238E27FC236}">
                <a16:creationId xmlns:a16="http://schemas.microsoft.com/office/drawing/2014/main" id="{17726A16-DD32-05CE-5B74-D45959963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" r="4" b="111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7CBDCF-838E-BFD3-5832-B6B835C163C9}"/>
              </a:ext>
            </a:extLst>
          </p:cNvPr>
          <p:cNvSpPr/>
          <p:nvPr/>
        </p:nvSpPr>
        <p:spPr>
          <a:xfrm>
            <a:off x="150747" y="4449870"/>
            <a:ext cx="2311400" cy="144977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43B40-5DE8-8A73-1708-66D0417CDDC4}"/>
              </a:ext>
            </a:extLst>
          </p:cNvPr>
          <p:cNvSpPr/>
          <p:nvPr/>
        </p:nvSpPr>
        <p:spPr>
          <a:xfrm>
            <a:off x="2693518" y="4513004"/>
            <a:ext cx="2311400" cy="144977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AMD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5C229D2C-D51B-4F51-739A-9CAB07BF3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2722712"/>
            <a:ext cx="359409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Manufacturer</a:t>
            </a: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en-US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23DFF50-209C-576A-1084-E2581429691A}"/>
              </a:ext>
            </a:extLst>
          </p:cNvPr>
          <p:cNvSpPr/>
          <p:nvPr/>
        </p:nvSpPr>
        <p:spPr>
          <a:xfrm rot="7343798">
            <a:off x="1428973" y="3665727"/>
            <a:ext cx="1231224" cy="419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49D18AA-8C6B-1456-67A3-05DF0559C79D}"/>
              </a:ext>
            </a:extLst>
          </p:cNvPr>
          <p:cNvSpPr/>
          <p:nvPr/>
        </p:nvSpPr>
        <p:spPr>
          <a:xfrm rot="3417857">
            <a:off x="2508562" y="3713111"/>
            <a:ext cx="1231224" cy="419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31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  <p:bldP spid="21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computer motherboard&#10;&#10;Description automatically generated">
            <a:extLst>
              <a:ext uri="{FF2B5EF4-FFF2-40B4-BE49-F238E27FC236}">
                <a16:creationId xmlns:a16="http://schemas.microsoft.com/office/drawing/2014/main" id="{672F9FA1-383F-1DB0-32A9-96D615802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86" t="2937" r="1449" b="2384"/>
          <a:stretch/>
        </p:blipFill>
        <p:spPr>
          <a:xfrm>
            <a:off x="-59767" y="-1"/>
            <a:ext cx="12192000" cy="6846657"/>
          </a:xfrm>
          <a:prstGeom prst="rect">
            <a:avLst/>
          </a:prstGeom>
        </p:spPr>
      </p:pic>
      <p:pic>
        <p:nvPicPr>
          <p:cNvPr id="10" name="Content Placeholder 12" descr="A close up of a computer chip&#10;&#10;Description automatically generated">
            <a:extLst>
              <a:ext uri="{FF2B5EF4-FFF2-40B4-BE49-F238E27FC236}">
                <a16:creationId xmlns:a16="http://schemas.microsoft.com/office/drawing/2014/main" id="{E41DAD61-3DEA-0649-721F-27D2A0F55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" t="22547" r="6803" b="19372"/>
          <a:stretch/>
        </p:blipFill>
        <p:spPr>
          <a:xfrm>
            <a:off x="9207500" y="214544"/>
            <a:ext cx="2876130" cy="1914200"/>
          </a:xfrm>
          <a:prstGeom prst="rect">
            <a:avLst/>
          </a:prstGeom>
        </p:spPr>
      </p:pic>
      <p:pic>
        <p:nvPicPr>
          <p:cNvPr id="12" name="Content Placeholder 11" descr="A close up of a computer chip&#10;&#10;Description automatically generated">
            <a:extLst>
              <a:ext uri="{FF2B5EF4-FFF2-40B4-BE49-F238E27FC236}">
                <a16:creationId xmlns:a16="http://schemas.microsoft.com/office/drawing/2014/main" id="{0B7D5A36-FD0C-2EA1-961A-BB8C14EF9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7" t="10573" r="7543" b="6653"/>
          <a:stretch/>
        </p:blipFill>
        <p:spPr>
          <a:xfrm>
            <a:off x="330200" y="4640050"/>
            <a:ext cx="2971800" cy="2206606"/>
          </a:xfr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8DB2FB-0FD3-1CB3-A31C-2828C6EB640D}"/>
              </a:ext>
            </a:extLst>
          </p:cNvPr>
          <p:cNvSpPr/>
          <p:nvPr/>
        </p:nvSpPr>
        <p:spPr>
          <a:xfrm>
            <a:off x="8610601" y="2668147"/>
            <a:ext cx="2019300" cy="1484754"/>
          </a:xfrm>
          <a:prstGeom prst="ellipse">
            <a:avLst/>
          </a:prstGeom>
          <a:noFill/>
          <a:ln w="152400" cap="rnd">
            <a:solidFill>
              <a:srgbClr val="C0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40285"/>
                      <a:gd name="connsiteY0" fmla="*/ 1530351 h 3060701"/>
                      <a:gd name="connsiteX1" fmla="*/ 1570143 w 3140285"/>
                      <a:gd name="connsiteY1" fmla="*/ 0 h 3060701"/>
                      <a:gd name="connsiteX2" fmla="*/ 3140286 w 3140285"/>
                      <a:gd name="connsiteY2" fmla="*/ 1530351 h 3060701"/>
                      <a:gd name="connsiteX3" fmla="*/ 1570143 w 3140285"/>
                      <a:gd name="connsiteY3" fmla="*/ 3060702 h 3060701"/>
                      <a:gd name="connsiteX4" fmla="*/ 0 w 3140285"/>
                      <a:gd name="connsiteY4" fmla="*/ 1530351 h 3060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0285" h="3060701" extrusionOk="0">
                        <a:moveTo>
                          <a:pt x="0" y="1530351"/>
                        </a:moveTo>
                        <a:cubicBezTo>
                          <a:pt x="-72673" y="640335"/>
                          <a:pt x="654983" y="18013"/>
                          <a:pt x="1570143" y="0"/>
                        </a:cubicBezTo>
                        <a:cubicBezTo>
                          <a:pt x="2555718" y="24928"/>
                          <a:pt x="3080950" y="687048"/>
                          <a:pt x="3140286" y="1530351"/>
                        </a:cubicBezTo>
                        <a:cubicBezTo>
                          <a:pt x="3105437" y="2409573"/>
                          <a:pt x="2424371" y="3132214"/>
                          <a:pt x="1570143" y="3060702"/>
                        </a:cubicBezTo>
                        <a:cubicBezTo>
                          <a:pt x="648743" y="3031030"/>
                          <a:pt x="44373" y="2396743"/>
                          <a:pt x="0" y="1530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675343-D68F-1AF5-F5FB-47C42F26348B}"/>
              </a:ext>
            </a:extLst>
          </p:cNvPr>
          <p:cNvSpPr/>
          <p:nvPr/>
        </p:nvSpPr>
        <p:spPr>
          <a:xfrm>
            <a:off x="4547440" y="1646144"/>
            <a:ext cx="2126830" cy="2290856"/>
          </a:xfrm>
          <a:prstGeom prst="ellipse">
            <a:avLst/>
          </a:prstGeom>
          <a:noFill/>
          <a:ln w="152400" cap="rnd">
            <a:solidFill>
              <a:srgbClr val="C0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40285"/>
                      <a:gd name="connsiteY0" fmla="*/ 1530351 h 3060701"/>
                      <a:gd name="connsiteX1" fmla="*/ 1570143 w 3140285"/>
                      <a:gd name="connsiteY1" fmla="*/ 0 h 3060701"/>
                      <a:gd name="connsiteX2" fmla="*/ 3140286 w 3140285"/>
                      <a:gd name="connsiteY2" fmla="*/ 1530351 h 3060701"/>
                      <a:gd name="connsiteX3" fmla="*/ 1570143 w 3140285"/>
                      <a:gd name="connsiteY3" fmla="*/ 3060702 h 3060701"/>
                      <a:gd name="connsiteX4" fmla="*/ 0 w 3140285"/>
                      <a:gd name="connsiteY4" fmla="*/ 1530351 h 3060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0285" h="3060701" extrusionOk="0">
                        <a:moveTo>
                          <a:pt x="0" y="1530351"/>
                        </a:moveTo>
                        <a:cubicBezTo>
                          <a:pt x="-72673" y="640335"/>
                          <a:pt x="654983" y="18013"/>
                          <a:pt x="1570143" y="0"/>
                        </a:cubicBezTo>
                        <a:cubicBezTo>
                          <a:pt x="2555718" y="24928"/>
                          <a:pt x="3080950" y="687048"/>
                          <a:pt x="3140286" y="1530351"/>
                        </a:cubicBezTo>
                        <a:cubicBezTo>
                          <a:pt x="3105437" y="2409573"/>
                          <a:pt x="2424371" y="3132214"/>
                          <a:pt x="1570143" y="3060702"/>
                        </a:cubicBezTo>
                        <a:cubicBezTo>
                          <a:pt x="648743" y="3031030"/>
                          <a:pt x="44373" y="2396743"/>
                          <a:pt x="0" y="1530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789897-7097-11C9-007D-79DB74F79568}"/>
              </a:ext>
            </a:extLst>
          </p:cNvPr>
          <p:cNvSpPr/>
          <p:nvPr/>
        </p:nvSpPr>
        <p:spPr>
          <a:xfrm rot="8175288">
            <a:off x="3042161" y="4325498"/>
            <a:ext cx="2291181" cy="3433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1F844020-7E57-97F4-B1BA-58C745038C9F}"/>
              </a:ext>
            </a:extLst>
          </p:cNvPr>
          <p:cNvSpPr/>
          <p:nvPr/>
        </p:nvSpPr>
        <p:spPr>
          <a:xfrm>
            <a:off x="330200" y="4152901"/>
            <a:ext cx="2233295" cy="482600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North bridge</a:t>
            </a:r>
          </a:p>
        </p:txBody>
      </p:sp>
      <p:sp>
        <p:nvSpPr>
          <p:cNvPr id="22" name="Scroll: Horizontal 21">
            <a:extLst>
              <a:ext uri="{FF2B5EF4-FFF2-40B4-BE49-F238E27FC236}">
                <a16:creationId xmlns:a16="http://schemas.microsoft.com/office/drawing/2014/main" id="{90534121-E0BF-F3D0-8B31-C88EACD9C624}"/>
              </a:ext>
            </a:extLst>
          </p:cNvPr>
          <p:cNvSpPr/>
          <p:nvPr/>
        </p:nvSpPr>
        <p:spPr>
          <a:xfrm>
            <a:off x="7982482" y="-1"/>
            <a:ext cx="2233295" cy="482600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South bridge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2BFA45-A688-6CAC-D5AD-2F448ECCF5C1}"/>
              </a:ext>
            </a:extLst>
          </p:cNvPr>
          <p:cNvSpPr/>
          <p:nvPr/>
        </p:nvSpPr>
        <p:spPr>
          <a:xfrm rot="18617348">
            <a:off x="9063327" y="1896480"/>
            <a:ext cx="1282100" cy="3433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98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0996F-4960-9830-9CBD-3EFCED5F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Chipsets Intel</a:t>
            </a:r>
            <a:endParaRPr lang="en-US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C58E4-CA22-9550-7229-4732E858E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2780068"/>
            <a:ext cx="11027780" cy="31127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North Bridge and South Bridge use a hub architecture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Intel i800 series of chipsets</a:t>
            </a:r>
            <a:r>
              <a:rPr lang="ar-EG" sz="2800" b="1" dirty="0">
                <a:solidFill>
                  <a:schemeClr val="bg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 </a:t>
            </a:r>
            <a:r>
              <a:rPr lang="en-US" sz="2800" b="1" dirty="0">
                <a:solidFill>
                  <a:schemeClr val="bg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(start 2006)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hub using the Accelerated Hub Architecture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52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1DE5752-6C0E-486E-B9AF-AB9852F4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4" y="2625125"/>
            <a:ext cx="2558077" cy="1799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1FDC78-8C35-4E07-861A-31F06F8ABA29}"/>
              </a:ext>
            </a:extLst>
          </p:cNvPr>
          <p:cNvSpPr/>
          <p:nvPr/>
        </p:nvSpPr>
        <p:spPr>
          <a:xfrm>
            <a:off x="4778480" y="481781"/>
            <a:ext cx="1907458" cy="16026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CPU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0DAF88-ABB5-4A4E-982A-90CEE30C7EDE}"/>
              </a:ext>
            </a:extLst>
          </p:cNvPr>
          <p:cNvSpPr/>
          <p:nvPr/>
        </p:nvSpPr>
        <p:spPr>
          <a:xfrm>
            <a:off x="5014451" y="2843980"/>
            <a:ext cx="1592825" cy="13371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5C8AA-7B9D-496E-B906-587850679C94}"/>
              </a:ext>
            </a:extLst>
          </p:cNvPr>
          <p:cNvSpPr/>
          <p:nvPr/>
        </p:nvSpPr>
        <p:spPr>
          <a:xfrm>
            <a:off x="5142271" y="4940709"/>
            <a:ext cx="1317522" cy="11700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South Bridge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I/O Controller Hub(ICH)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FE5A-10CB-49D4-8443-14DA495FA097}"/>
              </a:ext>
            </a:extLst>
          </p:cNvPr>
          <p:cNvSpPr/>
          <p:nvPr/>
        </p:nvSpPr>
        <p:spPr>
          <a:xfrm>
            <a:off x="5545394" y="4176081"/>
            <a:ext cx="462116" cy="7595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C69-5328-424E-A13C-E11D0F8F73F5}"/>
              </a:ext>
            </a:extLst>
          </p:cNvPr>
          <p:cNvSpPr txBox="1"/>
          <p:nvPr/>
        </p:nvSpPr>
        <p:spPr>
          <a:xfrm>
            <a:off x="6096000" y="2164203"/>
            <a:ext cx="199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Front Side Bus(FSB)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1CC8A-EF5E-4D1F-9AC4-80EEBC82CB3E}"/>
              </a:ext>
            </a:extLst>
          </p:cNvPr>
          <p:cNvSpPr txBox="1"/>
          <p:nvPr/>
        </p:nvSpPr>
        <p:spPr>
          <a:xfrm>
            <a:off x="5115961" y="2970865"/>
            <a:ext cx="13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North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76984-1CB6-43CC-B7F5-88650D78990A}"/>
              </a:ext>
            </a:extLst>
          </p:cNvPr>
          <p:cNvSpPr txBox="1"/>
          <p:nvPr/>
        </p:nvSpPr>
        <p:spPr>
          <a:xfrm>
            <a:off x="5014450" y="3330609"/>
            <a:ext cx="159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Graphics/ Memory Controllers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87355-0AF3-49D2-9067-4D9BBA4D7189}"/>
              </a:ext>
            </a:extLst>
          </p:cNvPr>
          <p:cNvSpPr/>
          <p:nvPr/>
        </p:nvSpPr>
        <p:spPr>
          <a:xfrm>
            <a:off x="6607275" y="3340197"/>
            <a:ext cx="211393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4E3E0-7E15-41E8-B68D-5C3A8EAD7707}"/>
              </a:ext>
            </a:extLst>
          </p:cNvPr>
          <p:cNvSpPr/>
          <p:nvPr/>
        </p:nvSpPr>
        <p:spPr>
          <a:xfrm>
            <a:off x="2900517" y="3340197"/>
            <a:ext cx="211393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272D58-5824-4505-871F-59CA1061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94176" y="2636582"/>
            <a:ext cx="2310581" cy="115529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AB02E4-BE9B-4B1F-8534-5657A26CA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92665" y="3005914"/>
            <a:ext cx="2310581" cy="115529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EF94C7-A298-42E5-B959-83241D6A2E73}"/>
              </a:ext>
            </a:extLst>
          </p:cNvPr>
          <p:cNvSpPr/>
          <p:nvPr/>
        </p:nvSpPr>
        <p:spPr>
          <a:xfrm>
            <a:off x="6459793" y="5048318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7EB9E-A2C0-453E-BAE4-20E898F7F63B}"/>
              </a:ext>
            </a:extLst>
          </p:cNvPr>
          <p:cNvSpPr/>
          <p:nvPr/>
        </p:nvSpPr>
        <p:spPr>
          <a:xfrm>
            <a:off x="6459793" y="5749614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 Link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A31B14-0012-4B83-BED9-BAFCCACE1889}"/>
              </a:ext>
            </a:extLst>
          </p:cNvPr>
          <p:cNvSpPr/>
          <p:nvPr/>
        </p:nvSpPr>
        <p:spPr>
          <a:xfrm>
            <a:off x="3028336" y="5048318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Link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AEBC95-0E78-484D-B5BA-AE5E219A4087}"/>
              </a:ext>
            </a:extLst>
          </p:cNvPr>
          <p:cNvSpPr/>
          <p:nvPr/>
        </p:nvSpPr>
        <p:spPr>
          <a:xfrm>
            <a:off x="3028336" y="5749614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Link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E42CFB-24D3-4E40-93A9-2AE364E0CA90}"/>
              </a:ext>
            </a:extLst>
          </p:cNvPr>
          <p:cNvSpPr/>
          <p:nvPr/>
        </p:nvSpPr>
        <p:spPr>
          <a:xfrm>
            <a:off x="914401" y="4965287"/>
            <a:ext cx="2113935" cy="3900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Slot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D3E917-FC13-4464-AF68-4B25842F6B9D}"/>
              </a:ext>
            </a:extLst>
          </p:cNvPr>
          <p:cNvSpPr/>
          <p:nvPr/>
        </p:nvSpPr>
        <p:spPr>
          <a:xfrm>
            <a:off x="914400" y="5720664"/>
            <a:ext cx="2113935" cy="3900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Slot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F2F4FF-B56A-41AD-9E54-636086A2A403}"/>
              </a:ext>
            </a:extLst>
          </p:cNvPr>
          <p:cNvSpPr/>
          <p:nvPr/>
        </p:nvSpPr>
        <p:spPr>
          <a:xfrm>
            <a:off x="5444936" y="6106308"/>
            <a:ext cx="100458" cy="23058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28E02-874D-456F-AF04-6F40BEC2F0F8}"/>
              </a:ext>
            </a:extLst>
          </p:cNvPr>
          <p:cNvSpPr/>
          <p:nvPr/>
        </p:nvSpPr>
        <p:spPr>
          <a:xfrm>
            <a:off x="6096000" y="6115835"/>
            <a:ext cx="100458" cy="23058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98F4F5-EB39-4D20-B355-DEC009775B9D}"/>
              </a:ext>
            </a:extLst>
          </p:cNvPr>
          <p:cNvSpPr/>
          <p:nvPr/>
        </p:nvSpPr>
        <p:spPr>
          <a:xfrm>
            <a:off x="4907688" y="6355900"/>
            <a:ext cx="811161" cy="39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USB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FD1851-1B2C-4019-8C0E-6C837B7F1343}"/>
              </a:ext>
            </a:extLst>
          </p:cNvPr>
          <p:cNvSpPr/>
          <p:nvPr/>
        </p:nvSpPr>
        <p:spPr>
          <a:xfrm>
            <a:off x="5740648" y="6355900"/>
            <a:ext cx="984565" cy="39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Sound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695B9E-8933-4057-8FD9-FA135485DE25}"/>
              </a:ext>
            </a:extLst>
          </p:cNvPr>
          <p:cNvSpPr/>
          <p:nvPr/>
        </p:nvSpPr>
        <p:spPr>
          <a:xfrm>
            <a:off x="5545394" y="2084193"/>
            <a:ext cx="462116" cy="7595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235DA6-A8AA-4D84-81A1-44F216DF3182}"/>
              </a:ext>
            </a:extLst>
          </p:cNvPr>
          <p:cNvSpPr txBox="1"/>
          <p:nvPr/>
        </p:nvSpPr>
        <p:spPr>
          <a:xfrm>
            <a:off x="6459793" y="241120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64-bit Bus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EE8CC7-70EB-454D-8A4B-615F73FD7FA5}"/>
              </a:ext>
            </a:extLst>
          </p:cNvPr>
          <p:cNvGrpSpPr/>
          <p:nvPr/>
        </p:nvGrpSpPr>
        <p:grpSpPr>
          <a:xfrm>
            <a:off x="8656319" y="4415155"/>
            <a:ext cx="1833381" cy="1336912"/>
            <a:chOff x="8656319" y="4415155"/>
            <a:chExt cx="1833381" cy="133691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7E4ACF-9E5F-491B-B97D-17BE092F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1959">
              <a:off x="8656319" y="4513538"/>
              <a:ext cx="1238529" cy="123852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4C2C5F-E43B-4B18-A10F-5618138FC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9406">
              <a:off x="8774329" y="4415155"/>
              <a:ext cx="747252" cy="74725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C28A5-F91E-4769-9B2E-3CF762F6690B}"/>
                </a:ext>
              </a:extLst>
            </p:cNvPr>
            <p:cNvSpPr txBox="1"/>
            <p:nvPr/>
          </p:nvSpPr>
          <p:spPr>
            <a:xfrm>
              <a:off x="9722182" y="4532380"/>
              <a:ext cx="767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Drives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31A8F89-7152-4F1D-A966-FF78107FA055}"/>
              </a:ext>
            </a:extLst>
          </p:cNvPr>
          <p:cNvGrpSpPr/>
          <p:nvPr/>
        </p:nvGrpSpPr>
        <p:grpSpPr>
          <a:xfrm>
            <a:off x="8652387" y="5755552"/>
            <a:ext cx="2401241" cy="1013383"/>
            <a:chOff x="8652387" y="5755552"/>
            <a:chExt cx="2401241" cy="101338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41BE0E-6987-492E-997A-82B11FF85B6A}"/>
                </a:ext>
              </a:extLst>
            </p:cNvPr>
            <p:cNvSpPr/>
            <p:nvPr/>
          </p:nvSpPr>
          <p:spPr>
            <a:xfrm>
              <a:off x="8652387" y="5755552"/>
              <a:ext cx="2113935" cy="3900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C1583E-7754-4CF1-AB60-5E43842DEB84}"/>
                </a:ext>
              </a:extLst>
            </p:cNvPr>
            <p:cNvSpPr/>
            <p:nvPr/>
          </p:nvSpPr>
          <p:spPr>
            <a:xfrm>
              <a:off x="8796040" y="5881057"/>
              <a:ext cx="2113935" cy="3900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0D9780-7B4A-4936-92D9-A45F2BE99228}"/>
                </a:ext>
              </a:extLst>
            </p:cNvPr>
            <p:cNvSpPr/>
            <p:nvPr/>
          </p:nvSpPr>
          <p:spPr>
            <a:xfrm>
              <a:off x="8939693" y="6006562"/>
              <a:ext cx="2113935" cy="3900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5773B2-6C64-428D-B4FF-3F01568FA9EB}"/>
                </a:ext>
              </a:extLst>
            </p:cNvPr>
            <p:cNvSpPr txBox="1"/>
            <p:nvPr/>
          </p:nvSpPr>
          <p:spPr>
            <a:xfrm>
              <a:off x="9668595" y="6399603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PCI Slots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1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8CD5A625-5140-6F69-95B0-AE95CFCB2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03775">
            <a:off x="8281055" y="3392720"/>
            <a:ext cx="634311" cy="43776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A955D5A-98AD-5642-18F7-2C8281E3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2165" y="748486"/>
            <a:ext cx="634311" cy="549179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E214B5D-4E0D-1A1C-D896-ED1828D3B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356519" y="-1088611"/>
            <a:ext cx="634311" cy="825283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B6D3A64-17EC-C859-ACBA-845B900C9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654885" y="2731662"/>
            <a:ext cx="634311" cy="7243872"/>
          </a:xfrm>
          <a:prstGeom prst="rect">
            <a:avLst/>
          </a:prstGeom>
        </p:spPr>
      </p:pic>
      <p:pic>
        <p:nvPicPr>
          <p:cNvPr id="21" name="Picture 20" descr="A black and silver fan with silver and gold accents&#10;&#10;Description automatically generated with medium confidence">
            <a:extLst>
              <a:ext uri="{FF2B5EF4-FFF2-40B4-BE49-F238E27FC236}">
                <a16:creationId xmlns:a16="http://schemas.microsoft.com/office/drawing/2014/main" id="{4C2B6A7C-2F68-E056-2A30-AE970AB63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4175"/>
          <a:stretch/>
        </p:blipFill>
        <p:spPr>
          <a:xfrm>
            <a:off x="0" y="2390286"/>
            <a:ext cx="3069771" cy="14124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E0CEEA-A1EF-4022-B441-158F0B5C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29965" r="10596" b="29107"/>
          <a:stretch/>
        </p:blipFill>
        <p:spPr>
          <a:xfrm>
            <a:off x="0" y="5634728"/>
            <a:ext cx="3360636" cy="1211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1A3252-A389-9CFD-C8B4-FF63CD737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6528" y="5804360"/>
            <a:ext cx="835307" cy="6343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9D1FCC-9831-D908-7492-ECA39F7B5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421" y="5645891"/>
            <a:ext cx="671120" cy="619738"/>
          </a:xfrm>
          <a:prstGeom prst="rect">
            <a:avLst/>
          </a:prstGeom>
        </p:spPr>
      </p:pic>
      <p:pic>
        <p:nvPicPr>
          <p:cNvPr id="36" name="Picture 35" descr="A computer mouse with a black cord&#10;&#10;Description automatically generated">
            <a:extLst>
              <a:ext uri="{FF2B5EF4-FFF2-40B4-BE49-F238E27FC236}">
                <a16:creationId xmlns:a16="http://schemas.microsoft.com/office/drawing/2014/main" id="{B6C223BD-E96F-9011-CFC7-EE65F1520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866" y="4472111"/>
            <a:ext cx="413675" cy="413675"/>
          </a:xfrm>
          <a:prstGeom prst="rect">
            <a:avLst/>
          </a:prstGeom>
        </p:spPr>
      </p:pic>
      <p:pic>
        <p:nvPicPr>
          <p:cNvPr id="27" name="Picture 26" descr="A white cd player with a disc in it&#10;&#10;Description automatically generated">
            <a:extLst>
              <a:ext uri="{FF2B5EF4-FFF2-40B4-BE49-F238E27FC236}">
                <a16:creationId xmlns:a16="http://schemas.microsoft.com/office/drawing/2014/main" id="{34FD956C-5B0E-F5D3-7EE7-772D987D2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00" y="6228654"/>
            <a:ext cx="542532" cy="447024"/>
          </a:xfrm>
          <a:prstGeom prst="rect">
            <a:avLst/>
          </a:prstGeom>
        </p:spPr>
      </p:pic>
      <p:pic>
        <p:nvPicPr>
          <p:cNvPr id="37" name="Picture 36" descr="A microphone on a stand&#10;&#10;Description automatically generated">
            <a:extLst>
              <a:ext uri="{FF2B5EF4-FFF2-40B4-BE49-F238E27FC236}">
                <a16:creationId xmlns:a16="http://schemas.microsoft.com/office/drawing/2014/main" id="{14BEACEC-DEFE-3A74-3DA4-BF904ADB68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25" y="4874931"/>
            <a:ext cx="634312" cy="6343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E8EC1D-B1C7-D7DA-21E4-EF201F6BB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59" y="4383030"/>
            <a:ext cx="729276" cy="729276"/>
          </a:xfrm>
          <a:prstGeom prst="rect">
            <a:avLst/>
          </a:prstGeom>
        </p:spPr>
      </p:pic>
      <p:pic>
        <p:nvPicPr>
          <p:cNvPr id="46" name="Picture 45" descr="A blue paper with a corner&#10;&#10;Description automatically generated">
            <a:extLst>
              <a:ext uri="{FF2B5EF4-FFF2-40B4-BE49-F238E27FC236}">
                <a16:creationId xmlns:a16="http://schemas.microsoft.com/office/drawing/2014/main" id="{AC0ABDCC-5562-AA94-3C67-492722F772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91" y="5978625"/>
            <a:ext cx="707828" cy="707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8" name="Picture 47" descr="A screenshot of a graph&#10;&#10;Description automatically generated">
            <a:extLst>
              <a:ext uri="{FF2B5EF4-FFF2-40B4-BE49-F238E27FC236}">
                <a16:creationId xmlns:a16="http://schemas.microsoft.com/office/drawing/2014/main" id="{B00D9B1E-601E-BA3F-E77E-72C46B75FF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4444" y="6063780"/>
            <a:ext cx="402378" cy="5205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1BC46C8-F919-2966-A2AB-FCEE1B768B1D}"/>
              </a:ext>
            </a:extLst>
          </p:cNvPr>
          <p:cNvSpPr/>
          <p:nvPr/>
        </p:nvSpPr>
        <p:spPr>
          <a:xfrm>
            <a:off x="10630159" y="5607615"/>
            <a:ext cx="1460363" cy="1189080"/>
          </a:xfrm>
          <a:prstGeom prst="round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F29044E-BFB4-7085-3B96-0259162A4433}"/>
              </a:ext>
            </a:extLst>
          </p:cNvPr>
          <p:cNvSpPr/>
          <p:nvPr/>
        </p:nvSpPr>
        <p:spPr>
          <a:xfrm>
            <a:off x="10656528" y="4259994"/>
            <a:ext cx="1460363" cy="1189080"/>
          </a:xfrm>
          <a:prstGeom prst="round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4" name="Picture 53" descr="A yellow folder with a black background&#10;&#10;Description automatically generated">
            <a:extLst>
              <a:ext uri="{FF2B5EF4-FFF2-40B4-BE49-F238E27FC236}">
                <a16:creationId xmlns:a16="http://schemas.microsoft.com/office/drawing/2014/main" id="{294CD646-61D7-B0FF-E4B4-186B6BE34B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99" y="6110009"/>
            <a:ext cx="560745" cy="560745"/>
          </a:xfrm>
          <a:prstGeom prst="rect">
            <a:avLst/>
          </a:prstGeom>
        </p:spPr>
      </p:pic>
      <p:pic>
        <p:nvPicPr>
          <p:cNvPr id="58" name="Picture 57" descr="A blue paper with white text&#10;&#10;Description automatically generated">
            <a:extLst>
              <a:ext uri="{FF2B5EF4-FFF2-40B4-BE49-F238E27FC236}">
                <a16:creationId xmlns:a16="http://schemas.microsoft.com/office/drawing/2014/main" id="{3826BA5C-FB27-D6A6-76E8-95E7592AA3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96" y="5996665"/>
            <a:ext cx="707828" cy="707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6" name="Picture 55" descr="A blue paper with white text&#10;&#10;Description automatically generated">
            <a:extLst>
              <a:ext uri="{FF2B5EF4-FFF2-40B4-BE49-F238E27FC236}">
                <a16:creationId xmlns:a16="http://schemas.microsoft.com/office/drawing/2014/main" id="{B18DF501-D6BE-087B-0D5C-0128BC3FBE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45" y="4758116"/>
            <a:ext cx="707828" cy="707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7" name="Picture 56" descr="A blue paper with white text&#10;&#10;Description automatically generated">
            <a:extLst>
              <a:ext uri="{FF2B5EF4-FFF2-40B4-BE49-F238E27FC236}">
                <a16:creationId xmlns:a16="http://schemas.microsoft.com/office/drawing/2014/main" id="{156311EA-5076-1C39-AD56-E69D6390C1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03" y="4843125"/>
            <a:ext cx="707828" cy="707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0" name="Picture 59" descr="A person in a sports uniform&#10;&#10;Description automatically generated">
            <a:extLst>
              <a:ext uri="{FF2B5EF4-FFF2-40B4-BE49-F238E27FC236}">
                <a16:creationId xmlns:a16="http://schemas.microsoft.com/office/drawing/2014/main" id="{411A514B-4584-4F0B-74F9-5CA98E0564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0825" y="6069086"/>
            <a:ext cx="1023288" cy="575786"/>
          </a:xfrm>
          <a:prstGeom prst="rect">
            <a:avLst/>
          </a:prstGeom>
        </p:spPr>
      </p:pic>
      <p:pic>
        <p:nvPicPr>
          <p:cNvPr id="4" name="Content Placeholder 12" descr="A close up of a computer chip&#10;&#10;Description automatically generated">
            <a:extLst>
              <a:ext uri="{FF2B5EF4-FFF2-40B4-BE49-F238E27FC236}">
                <a16:creationId xmlns:a16="http://schemas.microsoft.com/office/drawing/2014/main" id="{37657ED9-3A80-7DF0-696E-A7FC6213DB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8125" b="73633" l="12012" r="88672">
                        <a14:foregroundMark x1="51270" y1="73633" x2="51270" y2="73633"/>
                        <a14:foregroundMark x1="87012" y1="48340" x2="87012" y2="48340"/>
                        <a14:foregroundMark x1="87012" y1="41992" x2="87012" y2="41992"/>
                        <a14:foregroundMark x1="87012" y1="41992" x2="87012" y2="41992"/>
                        <a14:foregroundMark x1="86426" y1="41406" x2="86426" y2="41406"/>
                        <a14:foregroundMark x1="84082" y1="40234" x2="84082" y2="40234"/>
                        <a14:foregroundMark x1="87012" y1="41406" x2="87012" y2="41406"/>
                        <a14:foregroundMark x1="87012" y1="41406" x2="87012" y2="41406"/>
                        <a14:foregroundMark x1="49512" y1="28125" x2="49512" y2="28125"/>
                        <a14:foregroundMark x1="12109" y1="46582" x2="12109" y2="46582"/>
                        <a14:foregroundMark x1="15039" y1="40820" x2="15039" y2="40820"/>
                        <a14:foregroundMark x1="13867" y1="43164" x2="15625" y2="38574"/>
                        <a14:foregroundMark x1="13281" y1="52930" x2="13281" y2="52930"/>
                        <a14:foregroundMark x1="88672" y1="52930" x2="88672" y2="52930"/>
                        <a14:foregroundMark x1="88086" y1="51172" x2="88086" y2="51172"/>
                        <a14:foregroundMark x1="87598" y1="50586" x2="87598" y2="50586"/>
                        <a14:foregroundMark x1="12109" y1="51758" x2="12109" y2="51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11" t="24899" r="8621" b="25391"/>
          <a:stretch/>
        </p:blipFill>
        <p:spPr>
          <a:xfrm>
            <a:off x="5070837" y="5620611"/>
            <a:ext cx="2050325" cy="1237389"/>
          </a:xfrm>
          <a:prstGeom prst="rect">
            <a:avLst/>
          </a:prstGeom>
        </p:spPr>
      </p:pic>
      <p:pic>
        <p:nvPicPr>
          <p:cNvPr id="19" name="Picture 18" descr="A computer chip with many windows&#10;&#10;Description automatically generated">
            <a:extLst>
              <a:ext uri="{FF2B5EF4-FFF2-40B4-BE49-F238E27FC236}">
                <a16:creationId xmlns:a16="http://schemas.microsoft.com/office/drawing/2014/main" id="{1AF11A4E-0B7C-EA31-6E77-2763F1AF398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1" b="22192"/>
          <a:stretch/>
        </p:blipFill>
        <p:spPr>
          <a:xfrm flipV="1">
            <a:off x="9708727" y="2301127"/>
            <a:ext cx="2381795" cy="664955"/>
          </a:xfrm>
          <a:prstGeom prst="rect">
            <a:avLst/>
          </a:prstGeom>
        </p:spPr>
      </p:pic>
      <p:pic>
        <p:nvPicPr>
          <p:cNvPr id="18" name="Picture 17" descr="A computer chip with many windows&#10;&#10;Description automatically generated">
            <a:extLst>
              <a:ext uri="{FF2B5EF4-FFF2-40B4-BE49-F238E27FC236}">
                <a16:creationId xmlns:a16="http://schemas.microsoft.com/office/drawing/2014/main" id="{70AFB85B-B087-E2C5-DE69-8874B76DB16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1" b="22192"/>
          <a:stretch/>
        </p:blipFill>
        <p:spPr>
          <a:xfrm flipV="1">
            <a:off x="9708727" y="2966082"/>
            <a:ext cx="2381795" cy="664955"/>
          </a:xfrm>
          <a:prstGeom prst="rect">
            <a:avLst/>
          </a:prstGeom>
        </p:spPr>
      </p:pic>
      <p:pic>
        <p:nvPicPr>
          <p:cNvPr id="66" name="Picture 65" descr="A blue and grey molecule&#10;&#10;Description automatically generated">
            <a:extLst>
              <a:ext uri="{FF2B5EF4-FFF2-40B4-BE49-F238E27FC236}">
                <a16:creationId xmlns:a16="http://schemas.microsoft.com/office/drawing/2014/main" id="{7DA41E79-8C15-1E5F-A525-4AE82042C47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42" y="2737521"/>
            <a:ext cx="634312" cy="634312"/>
          </a:xfrm>
          <a:prstGeom prst="rect">
            <a:avLst/>
          </a:prstGeom>
        </p:spPr>
      </p:pic>
      <p:pic>
        <p:nvPicPr>
          <p:cNvPr id="6" name="Content Placeholder 11" descr="A close up of a computer chip&#10;&#10;Description automatically generated">
            <a:extLst>
              <a:ext uri="{FF2B5EF4-FFF2-40B4-BE49-F238E27FC236}">
                <a16:creationId xmlns:a16="http://schemas.microsoft.com/office/drawing/2014/main" id="{CAC2F529-7685-8C4E-7AAC-33239B4B3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9853" b="82500" l="21114" r="79570">
                        <a14:foregroundMark x1="77322" y1="73824" x2="77322" y2="73824"/>
                        <a14:foregroundMark x1="77517" y1="73824" x2="63734" y2="74559"/>
                        <a14:foregroundMark x1="63734" y1="74559" x2="48583" y2="81765"/>
                        <a14:foregroundMark x1="48583" y1="81765" x2="34800" y2="76324"/>
                        <a14:foregroundMark x1="34800" y1="76324" x2="29326" y2="49853"/>
                        <a14:foregroundMark x1="29326" y1="49853" x2="24340" y2="39265"/>
                        <a14:foregroundMark x1="39980" y1="83235" x2="39980" y2="83235"/>
                        <a14:foregroundMark x1="77126" y1="67500" x2="77126" y2="67500"/>
                        <a14:foregroundMark x1="78788" y1="70000" x2="77908" y2="67059"/>
                        <a14:foregroundMark x1="79570" y1="65882" x2="79570" y2="65882"/>
                        <a14:foregroundMark x1="50049" y1="23088" x2="50049" y2="23088"/>
                        <a14:foregroundMark x1="24536" y1="31324" x2="24536" y2="31324"/>
                        <a14:foregroundMark x1="21212" y1="34412" x2="22874" y2="34412"/>
                        <a14:foregroundMark x1="52004" y1="22059" x2="60020" y2="19853"/>
                        <a14:foregroundMark x1="23754" y1="34118" x2="25611" y2="34118"/>
                        <a14:foregroundMark x1="54936" y1="20441" x2="54936" y2="20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17123" r="18311" b="13184"/>
          <a:stretch/>
        </p:blipFill>
        <p:spPr>
          <a:xfrm>
            <a:off x="5260738" y="2310327"/>
            <a:ext cx="1670522" cy="1237389"/>
          </a:xfrm>
        </p:spPr>
      </p:pic>
      <p:pic>
        <p:nvPicPr>
          <p:cNvPr id="8" name="Picture 7" descr="A yellow square with a black background&#10;&#10;Description automatically generated">
            <a:extLst>
              <a:ext uri="{FF2B5EF4-FFF2-40B4-BE49-F238E27FC236}">
                <a16:creationId xmlns:a16="http://schemas.microsoft.com/office/drawing/2014/main" id="{820A544B-F382-22BD-7206-238E84A8188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t="6162" r="6776" b="7054"/>
          <a:stretch/>
        </p:blipFill>
        <p:spPr>
          <a:xfrm>
            <a:off x="5457490" y="-60795"/>
            <a:ext cx="1087830" cy="112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4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347 L 0.20795 -0.03033 " pathEditMode="relative" ptsTypes="AA">
                                      <p:cBhvr>
                                        <p:cTn id="1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044 L -0.29362 0.14769 " pathEditMode="relative" ptsTypes="AA">
                                      <p:cBhvr>
                                        <p:cTn id="14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-0.00116 L -0.34362 0.16412 " pathEditMode="relative" ptsTypes="AA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301 L -0.27435 -0.02083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59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-0.00278 L -0.31666 -0.02662 " pathEditMode="relative" ptsTypes="AA">
                                      <p:cBhvr>
                                        <p:cTn id="1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995 L -0.35378 -0.01991 " pathEditMode="relative" ptsTypes="AA">
                                      <p:cBhvr>
                                        <p:cTn id="15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96 -0.02454 C 0.19922 -0.18982 0.19961 -0.35487 0.2 -0.51991 " pathEditMode="relative" ptsTypes="AA">
                                      <p:cBhvr>
                                        <p:cTn id="16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0"/>
                            </p:stCondLst>
                            <p:childTnLst>
                              <p:par>
                                <p:cTn id="1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922 0.13773 L -0.29922 -0.35185 " pathEditMode="relative" ptsTypes="AA">
                                      <p:cBhvr>
                                        <p:cTn id="16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000"/>
                            </p:stCondLst>
                            <p:childTnLst>
                              <p:par>
                                <p:cTn id="16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805 0.15417 L -0.34922 -0.32755 " pathEditMode="relative" ptsTypes="AA">
                                      <p:cBhvr>
                                        <p:cTn id="1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000"/>
                            </p:stCondLst>
                            <p:childTnLst>
                              <p:par>
                                <p:cTn id="1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331 -0.02291 L -0.28112 -0.51643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2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005 -0.01481 L -0.31666 -0.50833 " pathEditMode="relative" ptsTypes="AA">
                                      <p:cBhvr>
                                        <p:cTn id="17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159 -0.01991 L -0.3638 -0.50556 " pathEditMode="relative" ptsTypes="AA">
                                      <p:cBhvr>
                                        <p:cTn id="17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 -0.5 L 0.19219 -0.8544 " pathEditMode="relative" ptsTypes="AA">
                                      <p:cBhvr>
                                        <p:cTn id="1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43 -0.33403 L -0.30143 -0.33403 L -0.30924 -0.69213 " pathEditMode="relative" ptsTypes="AAA">
                                      <p:cBhvr>
                                        <p:cTn id="18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362 -0.31759 L -0.35261 -0.67963 " pathEditMode="relative" ptsTypes="AA">
                                      <p:cBhvr>
                                        <p:cTn id="18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-0.50972 L 0.08203 -0.54166 " pathEditMode="relative" ptsTypes="AA">
                                      <p:cBhvr>
                                        <p:cTn id="19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45 -0.50023 L 0.05378 -0.44467 " pathEditMode="relative" ptsTypes="AA">
                                      <p:cBhvr>
                                        <p:cTn id="19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276 -0.49745 L 0.00443 -0.48958 " pathEditMode="relative" ptsTypes="AA">
                                      <p:cBhvr>
                                        <p:cTn id="19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84 -0.48217 L -0.27851 -0.50787 L -0.28737 -0.86018 " pathEditMode="relative" ptsTypes="AAA">
                                      <p:cBhvr>
                                        <p:cTn id="20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14 -0.48032 L -0.31458 -0.49444 L -0.32903 -0.85069 " pathEditMode="relative" ptsTypes="AAA">
                                      <p:cBhvr>
                                        <p:cTn id="20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6000"/>
                            </p:stCondLst>
                            <p:childTnLst>
                              <p:par>
                                <p:cTn id="20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-0.4875 L -0.35495 -0.50556 L -0.37161 -0.85579 " pathEditMode="relative" ptsTypes="AAA">
                                      <p:cBhvr>
                                        <p:cTn id="20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6 -0.01944 L -0.30834 -0.02153 C -0.30873 -0.18333 -0.30912 -0.34537 -0.30951 -0.50717 L 0.06002 -0.48518 L -0.31394 -0.51111 L -0.31615 -0.8493 " pathEditMode="relative" ptsTypes="AAAAAA">
                                      <p:cBhvr>
                                        <p:cTn id="2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62 L 0.21784 -0.01366 L 0.21328 -0.36389 " pathEditMode="relative" ptsTypes="AAA">
                                      <p:cBhvr>
                                        <p:cTn id="22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996F-4960-9830-9CBD-3EFCED5F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Chipsets Intel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C58E4-CA22-9550-7229-4732E858E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99" y="2780068"/>
            <a:ext cx="11520227" cy="3112732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00206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Nehalem chipsets with the memory controller in the processor. 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The release of the X58 chipset in 2008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2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The memory controller was contained in the processor housing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8DCCD-D134-6109-7AF5-3AAA3F061599}"/>
              </a:ext>
            </a:extLst>
          </p:cNvPr>
          <p:cNvSpPr txBox="1"/>
          <p:nvPr/>
        </p:nvSpPr>
        <p:spPr>
          <a:xfrm>
            <a:off x="808638" y="5374021"/>
            <a:ext cx="7493400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Nehalem chipsets support the Intel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LGA1366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socket,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i7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processors,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 Express Version 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5E031-76DA-FB89-9084-E9DEA5F0ED11}"/>
              </a:ext>
            </a:extLst>
          </p:cNvPr>
          <p:cNvSpPr txBox="1"/>
          <p:nvPr/>
        </p:nvSpPr>
        <p:spPr>
          <a:xfrm>
            <a:off x="9066064" y="5374021"/>
            <a:ext cx="148763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generation</a:t>
            </a:r>
          </a:p>
        </p:txBody>
      </p:sp>
    </p:spTree>
    <p:extLst>
      <p:ext uri="{BB962C8B-B14F-4D97-AF65-F5344CB8AC3E}">
        <p14:creationId xmlns:p14="http://schemas.microsoft.com/office/powerpoint/2010/main" val="36539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D6A5A-BC6F-9DE3-F9A2-1C01988F1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Lecture 4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340B-802B-1EDA-9867-E12820BA7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Motherboard</a:t>
            </a:r>
            <a:endParaRPr lang="en-US" sz="2000" dirty="0"/>
          </a:p>
        </p:txBody>
      </p:sp>
      <p:pic>
        <p:nvPicPr>
          <p:cNvPr id="5" name="Picture 4" descr="Close-up of circuit board">
            <a:extLst>
              <a:ext uri="{FF2B5EF4-FFF2-40B4-BE49-F238E27FC236}">
                <a16:creationId xmlns:a16="http://schemas.microsoft.com/office/drawing/2014/main" id="{11A212B8-074A-6F7D-ACC1-20FA462E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01" r="-2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5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1DE5752-6C0E-486E-B9AF-AB9852F4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4" y="2625125"/>
            <a:ext cx="2558077" cy="1799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1FDC78-8C35-4E07-861A-31F06F8ABA29}"/>
              </a:ext>
            </a:extLst>
          </p:cNvPr>
          <p:cNvSpPr/>
          <p:nvPr/>
        </p:nvSpPr>
        <p:spPr>
          <a:xfrm>
            <a:off x="4907688" y="847284"/>
            <a:ext cx="1827410" cy="12371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CPU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0DAF88-ABB5-4A4E-982A-90CEE30C7EDE}"/>
              </a:ext>
            </a:extLst>
          </p:cNvPr>
          <p:cNvSpPr/>
          <p:nvPr/>
        </p:nvSpPr>
        <p:spPr>
          <a:xfrm>
            <a:off x="5014451" y="2843980"/>
            <a:ext cx="1592825" cy="13371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5C8AA-7B9D-496E-B906-587850679C94}"/>
              </a:ext>
            </a:extLst>
          </p:cNvPr>
          <p:cNvSpPr/>
          <p:nvPr/>
        </p:nvSpPr>
        <p:spPr>
          <a:xfrm>
            <a:off x="5142271" y="4940709"/>
            <a:ext cx="1317522" cy="11700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South Bridge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I/O Controller Hub(ICH)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FE5A-10CB-49D4-8443-14DA495FA097}"/>
              </a:ext>
            </a:extLst>
          </p:cNvPr>
          <p:cNvSpPr/>
          <p:nvPr/>
        </p:nvSpPr>
        <p:spPr>
          <a:xfrm>
            <a:off x="5545394" y="4176081"/>
            <a:ext cx="462116" cy="7595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F2C69-5328-424E-A13C-E11D0F8F73F5}"/>
              </a:ext>
            </a:extLst>
          </p:cNvPr>
          <p:cNvSpPr txBox="1"/>
          <p:nvPr/>
        </p:nvSpPr>
        <p:spPr>
          <a:xfrm>
            <a:off x="6096000" y="2164203"/>
            <a:ext cx="199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Front Side Bus(FSB)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1CC8A-EF5E-4D1F-9AC4-80EEBC82CB3E}"/>
              </a:ext>
            </a:extLst>
          </p:cNvPr>
          <p:cNvSpPr txBox="1"/>
          <p:nvPr/>
        </p:nvSpPr>
        <p:spPr>
          <a:xfrm>
            <a:off x="5115961" y="2970865"/>
            <a:ext cx="13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North Bridge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76984-1CB6-43CC-B7F5-88650D78990A}"/>
              </a:ext>
            </a:extLst>
          </p:cNvPr>
          <p:cNvSpPr txBox="1"/>
          <p:nvPr/>
        </p:nvSpPr>
        <p:spPr>
          <a:xfrm>
            <a:off x="5014450" y="3330609"/>
            <a:ext cx="159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Graphics/ Memory Controllers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87355-0AF3-49D2-9067-4D9BBA4D7189}"/>
              </a:ext>
            </a:extLst>
          </p:cNvPr>
          <p:cNvSpPr/>
          <p:nvPr/>
        </p:nvSpPr>
        <p:spPr>
          <a:xfrm>
            <a:off x="6607275" y="3340197"/>
            <a:ext cx="211393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4E3E0-7E15-41E8-B68D-5C3A8EAD7707}"/>
              </a:ext>
            </a:extLst>
          </p:cNvPr>
          <p:cNvSpPr/>
          <p:nvPr/>
        </p:nvSpPr>
        <p:spPr>
          <a:xfrm>
            <a:off x="2900517" y="3340197"/>
            <a:ext cx="211393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272D58-5824-4505-871F-59CA1061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94176" y="2636582"/>
            <a:ext cx="2310581" cy="115529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AB02E4-BE9B-4B1F-8534-5657A26CA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92665" y="3005914"/>
            <a:ext cx="2310581" cy="115529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EF94C7-A298-42E5-B959-83241D6A2E73}"/>
              </a:ext>
            </a:extLst>
          </p:cNvPr>
          <p:cNvSpPr/>
          <p:nvPr/>
        </p:nvSpPr>
        <p:spPr>
          <a:xfrm>
            <a:off x="6459793" y="5048318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7EB9E-A2C0-453E-BAE4-20E898F7F63B}"/>
              </a:ext>
            </a:extLst>
          </p:cNvPr>
          <p:cNvSpPr/>
          <p:nvPr/>
        </p:nvSpPr>
        <p:spPr>
          <a:xfrm>
            <a:off x="6459793" y="5749614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 Link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A31B14-0012-4B83-BED9-BAFCCACE1889}"/>
              </a:ext>
            </a:extLst>
          </p:cNvPr>
          <p:cNvSpPr/>
          <p:nvPr/>
        </p:nvSpPr>
        <p:spPr>
          <a:xfrm>
            <a:off x="3028336" y="5048318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Link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AEBC95-0E78-484D-B5BA-AE5E219A4087}"/>
              </a:ext>
            </a:extLst>
          </p:cNvPr>
          <p:cNvSpPr/>
          <p:nvPr/>
        </p:nvSpPr>
        <p:spPr>
          <a:xfrm>
            <a:off x="3028336" y="5749614"/>
            <a:ext cx="2113935" cy="261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Link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E42CFB-24D3-4E40-93A9-2AE364E0CA90}"/>
              </a:ext>
            </a:extLst>
          </p:cNvPr>
          <p:cNvSpPr/>
          <p:nvPr/>
        </p:nvSpPr>
        <p:spPr>
          <a:xfrm>
            <a:off x="914401" y="4965287"/>
            <a:ext cx="2113935" cy="3900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Slot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D3E917-FC13-4464-AF68-4B25842F6B9D}"/>
              </a:ext>
            </a:extLst>
          </p:cNvPr>
          <p:cNvSpPr/>
          <p:nvPr/>
        </p:nvSpPr>
        <p:spPr>
          <a:xfrm>
            <a:off x="914400" y="5720664"/>
            <a:ext cx="2113935" cy="3900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Slot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F2F4FF-B56A-41AD-9E54-636086A2A403}"/>
              </a:ext>
            </a:extLst>
          </p:cNvPr>
          <p:cNvSpPr/>
          <p:nvPr/>
        </p:nvSpPr>
        <p:spPr>
          <a:xfrm>
            <a:off x="5444936" y="6106308"/>
            <a:ext cx="100458" cy="23058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428E02-874D-456F-AF04-6F40BEC2F0F8}"/>
              </a:ext>
            </a:extLst>
          </p:cNvPr>
          <p:cNvSpPr/>
          <p:nvPr/>
        </p:nvSpPr>
        <p:spPr>
          <a:xfrm>
            <a:off x="6096000" y="6115835"/>
            <a:ext cx="100458" cy="23058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98F4F5-EB39-4D20-B355-DEC009775B9D}"/>
              </a:ext>
            </a:extLst>
          </p:cNvPr>
          <p:cNvSpPr/>
          <p:nvPr/>
        </p:nvSpPr>
        <p:spPr>
          <a:xfrm>
            <a:off x="4907688" y="6355900"/>
            <a:ext cx="811161" cy="39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USB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FD1851-1B2C-4019-8C0E-6C837B7F1343}"/>
              </a:ext>
            </a:extLst>
          </p:cNvPr>
          <p:cNvSpPr/>
          <p:nvPr/>
        </p:nvSpPr>
        <p:spPr>
          <a:xfrm>
            <a:off x="5740648" y="6355900"/>
            <a:ext cx="994450" cy="39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Sound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695B9E-8933-4057-8FD9-FA135485DE25}"/>
              </a:ext>
            </a:extLst>
          </p:cNvPr>
          <p:cNvSpPr/>
          <p:nvPr/>
        </p:nvSpPr>
        <p:spPr>
          <a:xfrm>
            <a:off x="5545394" y="2084193"/>
            <a:ext cx="462116" cy="7595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235DA6-A8AA-4D84-81A1-44F216DF3182}"/>
              </a:ext>
            </a:extLst>
          </p:cNvPr>
          <p:cNvSpPr txBox="1"/>
          <p:nvPr/>
        </p:nvSpPr>
        <p:spPr>
          <a:xfrm>
            <a:off x="6459793" y="241120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64-bit Bus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EE8CC7-70EB-454D-8A4B-615F73FD7FA5}"/>
              </a:ext>
            </a:extLst>
          </p:cNvPr>
          <p:cNvGrpSpPr/>
          <p:nvPr/>
        </p:nvGrpSpPr>
        <p:grpSpPr>
          <a:xfrm>
            <a:off x="8656319" y="4415155"/>
            <a:ext cx="1833381" cy="1336912"/>
            <a:chOff x="8656319" y="4415155"/>
            <a:chExt cx="1833381" cy="133691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7E4ACF-9E5F-491B-B97D-17BE092F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1959">
              <a:off x="8656319" y="4513538"/>
              <a:ext cx="1238529" cy="123852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4C2C5F-E43B-4B18-A10F-5618138FC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89406">
              <a:off x="8774329" y="4415155"/>
              <a:ext cx="747252" cy="74725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C28A5-F91E-4769-9B2E-3CF762F6690B}"/>
                </a:ext>
              </a:extLst>
            </p:cNvPr>
            <p:cNvSpPr txBox="1"/>
            <p:nvPr/>
          </p:nvSpPr>
          <p:spPr>
            <a:xfrm>
              <a:off x="9722182" y="4532380"/>
              <a:ext cx="767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Drives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31A8F89-7152-4F1D-A966-FF78107FA055}"/>
              </a:ext>
            </a:extLst>
          </p:cNvPr>
          <p:cNvGrpSpPr/>
          <p:nvPr/>
        </p:nvGrpSpPr>
        <p:grpSpPr>
          <a:xfrm>
            <a:off x="8652387" y="5755552"/>
            <a:ext cx="2401241" cy="1013383"/>
            <a:chOff x="8652387" y="5755552"/>
            <a:chExt cx="2401241" cy="101338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41BE0E-6987-492E-997A-82B11FF85B6A}"/>
                </a:ext>
              </a:extLst>
            </p:cNvPr>
            <p:cNvSpPr/>
            <p:nvPr/>
          </p:nvSpPr>
          <p:spPr>
            <a:xfrm>
              <a:off x="8652387" y="5755552"/>
              <a:ext cx="2113935" cy="3900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C1583E-7754-4CF1-AB60-5E43842DEB84}"/>
                </a:ext>
              </a:extLst>
            </p:cNvPr>
            <p:cNvSpPr/>
            <p:nvPr/>
          </p:nvSpPr>
          <p:spPr>
            <a:xfrm>
              <a:off x="8796040" y="5881057"/>
              <a:ext cx="2113935" cy="3900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0D9780-7B4A-4936-92D9-A45F2BE99228}"/>
                </a:ext>
              </a:extLst>
            </p:cNvPr>
            <p:cNvSpPr/>
            <p:nvPr/>
          </p:nvSpPr>
          <p:spPr>
            <a:xfrm>
              <a:off x="8939693" y="6006562"/>
              <a:ext cx="2113935" cy="3900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5773B2-6C64-428D-B4FF-3F01568FA9EB}"/>
                </a:ext>
              </a:extLst>
            </p:cNvPr>
            <p:cNvSpPr txBox="1"/>
            <p:nvPr/>
          </p:nvSpPr>
          <p:spPr>
            <a:xfrm>
              <a:off x="9668595" y="6399603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PCI Slots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2E30022-D67F-4F21-BB3A-2B1947C182FD}"/>
              </a:ext>
            </a:extLst>
          </p:cNvPr>
          <p:cNvSpPr txBox="1"/>
          <p:nvPr/>
        </p:nvSpPr>
        <p:spPr>
          <a:xfrm>
            <a:off x="275304" y="267617"/>
            <a:ext cx="9645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Nehalem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 chipsets with the memory controller in the processor. 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59110956-FF82-485F-8FA3-4927A005BAE8}"/>
              </a:ext>
            </a:extLst>
          </p:cNvPr>
          <p:cNvSpPr/>
          <p:nvPr/>
        </p:nvSpPr>
        <p:spPr>
          <a:xfrm>
            <a:off x="9833" y="267617"/>
            <a:ext cx="265471" cy="412728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A62CCC-FB67-496F-8761-563DD54036BA}"/>
              </a:ext>
            </a:extLst>
          </p:cNvPr>
          <p:cNvCxnSpPr>
            <a:cxnSpLocks/>
          </p:cNvCxnSpPr>
          <p:nvPr/>
        </p:nvCxnSpPr>
        <p:spPr>
          <a:xfrm flipH="1">
            <a:off x="9833" y="806245"/>
            <a:ext cx="91734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2A6C591-8584-4D7A-958E-DD505DD9B62E}"/>
              </a:ext>
            </a:extLst>
          </p:cNvPr>
          <p:cNvSpPr txBox="1"/>
          <p:nvPr/>
        </p:nvSpPr>
        <p:spPr>
          <a:xfrm>
            <a:off x="4980039" y="3334460"/>
            <a:ext cx="1592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Graphics Controller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FC564C-825F-478F-A2A2-24396587E5CE}"/>
              </a:ext>
            </a:extLst>
          </p:cNvPr>
          <p:cNvSpPr txBox="1"/>
          <p:nvPr/>
        </p:nvSpPr>
        <p:spPr>
          <a:xfrm>
            <a:off x="4753762" y="1701604"/>
            <a:ext cx="227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Memory Controller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6DA83E-1E1C-4BF3-BF8E-27C04ED11771}"/>
              </a:ext>
            </a:extLst>
          </p:cNvPr>
          <p:cNvSpPr txBox="1"/>
          <p:nvPr/>
        </p:nvSpPr>
        <p:spPr>
          <a:xfrm>
            <a:off x="6007509" y="2161609"/>
            <a:ext cx="29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Quick Path Interconnect(QPI)</a:t>
            </a:r>
          </a:p>
        </p:txBody>
      </p:sp>
    </p:spTree>
    <p:extLst>
      <p:ext uri="{BB962C8B-B14F-4D97-AF65-F5344CB8AC3E}">
        <p14:creationId xmlns:p14="http://schemas.microsoft.com/office/powerpoint/2010/main" val="112567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2083 L 4.16667E-6 -0.31991 L 0.01132 -0.31852 " pathEditMode="relative" rAng="0" ptsTypes="AAA">
                                      <p:cBhvr>
                                        <p:cTn id="9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-1703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-0.27546 L 0.05508 -0.27662 " pathEditMode="relative" rAng="0" ptsTypes="AAA">
                                      <p:cBhvr>
                                        <p:cTn id="9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1384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 0.02431 C -0.01536 -0.08472 -0.01562 -0.19375 -0.01588 -0.30254 L 0.03255 -0.30254 " pathEditMode="relative" rAng="0" ptsTypes="AAA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1634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6" grpId="1"/>
      <p:bldP spid="7" grpId="0"/>
      <p:bldP spid="8" grpId="0"/>
      <p:bldP spid="8" grpId="1"/>
      <p:bldP spid="9" grpId="0" animBg="1"/>
      <p:bldP spid="9" grpId="1" animBg="1"/>
      <p:bldP spid="10" grpId="0" animBg="1"/>
      <p:bldP spid="18" grpId="0" animBg="1"/>
      <p:bldP spid="19" grpId="0" animBg="1"/>
      <p:bldP spid="20" grpId="0" animBg="1"/>
      <p:bldP spid="2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0" grpId="1"/>
      <p:bldP spid="44" grpId="0"/>
      <p:bldP spid="46" grpId="0" animBg="1"/>
      <p:bldP spid="48" grpId="0"/>
      <p:bldP spid="49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BF9C389-2A1F-6113-AC29-DC2578359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267920" y="1203204"/>
            <a:ext cx="634311" cy="345163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CD5A625-5140-6F69-95B0-AE95CFCB2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03775">
            <a:off x="8281055" y="3392720"/>
            <a:ext cx="634311" cy="43776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A955D5A-98AD-5642-18F7-2C8281E3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2165" y="748486"/>
            <a:ext cx="634311" cy="549179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E214B5D-4E0D-1A1C-D896-ED1828D3B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859401" y="-1825275"/>
            <a:ext cx="634311" cy="51087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B6D3A64-17EC-C859-ACBA-845B900C9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654885" y="2731662"/>
            <a:ext cx="634311" cy="7243872"/>
          </a:xfrm>
          <a:prstGeom prst="rect">
            <a:avLst/>
          </a:prstGeom>
        </p:spPr>
      </p:pic>
      <p:pic>
        <p:nvPicPr>
          <p:cNvPr id="21" name="Picture 20" descr="A black and silver fan with silver and gold accents&#10;&#10;Description automatically generated with medium confidence">
            <a:extLst>
              <a:ext uri="{FF2B5EF4-FFF2-40B4-BE49-F238E27FC236}">
                <a16:creationId xmlns:a16="http://schemas.microsoft.com/office/drawing/2014/main" id="{4C2B6A7C-2F68-E056-2A30-AE970AB63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4175"/>
          <a:stretch/>
        </p:blipFill>
        <p:spPr>
          <a:xfrm>
            <a:off x="0" y="2390286"/>
            <a:ext cx="3069771" cy="14124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E0CEEA-A1EF-4022-B441-158F0B5C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29965" r="10596" b="29107"/>
          <a:stretch/>
        </p:blipFill>
        <p:spPr>
          <a:xfrm>
            <a:off x="0" y="5634728"/>
            <a:ext cx="3360636" cy="1211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1A3252-A389-9CFD-C8B4-FF63CD737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6528" y="5804360"/>
            <a:ext cx="835307" cy="6343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9D1FCC-9831-D908-7492-ECA39F7B5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421" y="5645891"/>
            <a:ext cx="671120" cy="619738"/>
          </a:xfrm>
          <a:prstGeom prst="rect">
            <a:avLst/>
          </a:prstGeom>
        </p:spPr>
      </p:pic>
      <p:pic>
        <p:nvPicPr>
          <p:cNvPr id="36" name="Picture 35" descr="A computer mouse with a black cord&#10;&#10;Description automatically generated">
            <a:extLst>
              <a:ext uri="{FF2B5EF4-FFF2-40B4-BE49-F238E27FC236}">
                <a16:creationId xmlns:a16="http://schemas.microsoft.com/office/drawing/2014/main" id="{B6C223BD-E96F-9011-CFC7-EE65F1520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866" y="4472111"/>
            <a:ext cx="413675" cy="413675"/>
          </a:xfrm>
          <a:prstGeom prst="rect">
            <a:avLst/>
          </a:prstGeom>
        </p:spPr>
      </p:pic>
      <p:pic>
        <p:nvPicPr>
          <p:cNvPr id="27" name="Picture 26" descr="A white cd player with a disc in it&#10;&#10;Description automatically generated">
            <a:extLst>
              <a:ext uri="{FF2B5EF4-FFF2-40B4-BE49-F238E27FC236}">
                <a16:creationId xmlns:a16="http://schemas.microsoft.com/office/drawing/2014/main" id="{34FD956C-5B0E-F5D3-7EE7-772D987D2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00" y="6228654"/>
            <a:ext cx="542532" cy="447024"/>
          </a:xfrm>
          <a:prstGeom prst="rect">
            <a:avLst/>
          </a:prstGeom>
        </p:spPr>
      </p:pic>
      <p:pic>
        <p:nvPicPr>
          <p:cNvPr id="37" name="Picture 36" descr="A microphone on a stand&#10;&#10;Description automatically generated">
            <a:extLst>
              <a:ext uri="{FF2B5EF4-FFF2-40B4-BE49-F238E27FC236}">
                <a16:creationId xmlns:a16="http://schemas.microsoft.com/office/drawing/2014/main" id="{14BEACEC-DEFE-3A74-3DA4-BF904ADB68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25" y="4874931"/>
            <a:ext cx="634312" cy="6343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E8EC1D-B1C7-D7DA-21E4-EF201F6BB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59" y="4383030"/>
            <a:ext cx="729276" cy="729276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1BC46C8-F919-2966-A2AB-FCEE1B768B1D}"/>
              </a:ext>
            </a:extLst>
          </p:cNvPr>
          <p:cNvSpPr/>
          <p:nvPr/>
        </p:nvSpPr>
        <p:spPr>
          <a:xfrm>
            <a:off x="10630159" y="5607615"/>
            <a:ext cx="1460363" cy="1189080"/>
          </a:xfrm>
          <a:prstGeom prst="round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F29044E-BFB4-7085-3B96-0259162A4433}"/>
              </a:ext>
            </a:extLst>
          </p:cNvPr>
          <p:cNvSpPr/>
          <p:nvPr/>
        </p:nvSpPr>
        <p:spPr>
          <a:xfrm>
            <a:off x="10656528" y="4259994"/>
            <a:ext cx="1460363" cy="1189080"/>
          </a:xfrm>
          <a:prstGeom prst="round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0" name="Picture 59" descr="A person in a sports uniform&#10;&#10;Description automatically generated">
            <a:extLst>
              <a:ext uri="{FF2B5EF4-FFF2-40B4-BE49-F238E27FC236}">
                <a16:creationId xmlns:a16="http://schemas.microsoft.com/office/drawing/2014/main" id="{411A514B-4584-4F0B-74F9-5CA98E0564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77298" y="6094968"/>
            <a:ext cx="1023288" cy="575786"/>
          </a:xfrm>
          <a:prstGeom prst="rect">
            <a:avLst/>
          </a:prstGeom>
        </p:spPr>
      </p:pic>
      <p:pic>
        <p:nvPicPr>
          <p:cNvPr id="4" name="Content Placeholder 12" descr="A close up of a computer chip&#10;&#10;Description automatically generated">
            <a:extLst>
              <a:ext uri="{FF2B5EF4-FFF2-40B4-BE49-F238E27FC236}">
                <a16:creationId xmlns:a16="http://schemas.microsoft.com/office/drawing/2014/main" id="{37657ED9-3A80-7DF0-696E-A7FC6213DB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8125" b="73633" l="12012" r="88672">
                        <a14:foregroundMark x1="51270" y1="73633" x2="51270" y2="73633"/>
                        <a14:foregroundMark x1="87012" y1="48340" x2="87012" y2="48340"/>
                        <a14:foregroundMark x1="87012" y1="41992" x2="87012" y2="41992"/>
                        <a14:foregroundMark x1="87012" y1="41992" x2="87012" y2="41992"/>
                        <a14:foregroundMark x1="86426" y1="41406" x2="86426" y2="41406"/>
                        <a14:foregroundMark x1="84082" y1="40234" x2="84082" y2="40234"/>
                        <a14:foregroundMark x1="87012" y1="41406" x2="87012" y2="41406"/>
                        <a14:foregroundMark x1="87012" y1="41406" x2="87012" y2="41406"/>
                        <a14:foregroundMark x1="49512" y1="28125" x2="49512" y2="28125"/>
                        <a14:foregroundMark x1="12109" y1="46582" x2="12109" y2="46582"/>
                        <a14:foregroundMark x1="15039" y1="40820" x2="15039" y2="40820"/>
                        <a14:foregroundMark x1="13867" y1="43164" x2="15625" y2="38574"/>
                        <a14:foregroundMark x1="13281" y1="52930" x2="13281" y2="52930"/>
                        <a14:foregroundMark x1="88672" y1="52930" x2="88672" y2="52930"/>
                        <a14:foregroundMark x1="88086" y1="51172" x2="88086" y2="51172"/>
                        <a14:foregroundMark x1="87598" y1="50586" x2="87598" y2="50586"/>
                        <a14:foregroundMark x1="12109" y1="51758" x2="12109" y2="51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11" t="24899" r="8621" b="25391"/>
          <a:stretch/>
        </p:blipFill>
        <p:spPr>
          <a:xfrm>
            <a:off x="5070837" y="5620611"/>
            <a:ext cx="2050325" cy="1237389"/>
          </a:xfrm>
          <a:prstGeom prst="rect">
            <a:avLst/>
          </a:prstGeom>
        </p:spPr>
      </p:pic>
      <p:pic>
        <p:nvPicPr>
          <p:cNvPr id="19" name="Picture 18" descr="A computer chip with many windows&#10;&#10;Description automatically generated">
            <a:extLst>
              <a:ext uri="{FF2B5EF4-FFF2-40B4-BE49-F238E27FC236}">
                <a16:creationId xmlns:a16="http://schemas.microsoft.com/office/drawing/2014/main" id="{1AF11A4E-0B7C-EA31-6E77-2763F1AF39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1" b="22192"/>
          <a:stretch/>
        </p:blipFill>
        <p:spPr>
          <a:xfrm flipV="1">
            <a:off x="9810205" y="138572"/>
            <a:ext cx="2381795" cy="664955"/>
          </a:xfrm>
          <a:prstGeom prst="rect">
            <a:avLst/>
          </a:prstGeom>
        </p:spPr>
      </p:pic>
      <p:pic>
        <p:nvPicPr>
          <p:cNvPr id="18" name="Picture 17" descr="A computer chip with many windows&#10;&#10;Description automatically generated">
            <a:extLst>
              <a:ext uri="{FF2B5EF4-FFF2-40B4-BE49-F238E27FC236}">
                <a16:creationId xmlns:a16="http://schemas.microsoft.com/office/drawing/2014/main" id="{70AFB85B-B087-E2C5-DE69-8874B76DB1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1" b="22192"/>
          <a:stretch/>
        </p:blipFill>
        <p:spPr>
          <a:xfrm flipV="1">
            <a:off x="9816942" y="861344"/>
            <a:ext cx="2381795" cy="664955"/>
          </a:xfrm>
          <a:prstGeom prst="rect">
            <a:avLst/>
          </a:prstGeom>
        </p:spPr>
      </p:pic>
      <p:pic>
        <p:nvPicPr>
          <p:cNvPr id="66" name="Picture 65" descr="A blue and grey molecule&#10;&#10;Description automatically generated">
            <a:extLst>
              <a:ext uri="{FF2B5EF4-FFF2-40B4-BE49-F238E27FC236}">
                <a16:creationId xmlns:a16="http://schemas.microsoft.com/office/drawing/2014/main" id="{7DA41E79-8C15-1E5F-A525-4AE82042C4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87" y="2524416"/>
            <a:ext cx="634312" cy="634312"/>
          </a:xfrm>
          <a:prstGeom prst="rect">
            <a:avLst/>
          </a:prstGeom>
        </p:spPr>
      </p:pic>
      <p:pic>
        <p:nvPicPr>
          <p:cNvPr id="6" name="Content Placeholder 11" descr="A close up of a computer chip&#10;&#10;Description automatically generated">
            <a:extLst>
              <a:ext uri="{FF2B5EF4-FFF2-40B4-BE49-F238E27FC236}">
                <a16:creationId xmlns:a16="http://schemas.microsoft.com/office/drawing/2014/main" id="{CAC2F529-7685-8C4E-7AAC-33239B4B3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9853" b="82500" l="21114" r="79570">
                        <a14:foregroundMark x1="77322" y1="73824" x2="77322" y2="73824"/>
                        <a14:foregroundMark x1="77517" y1="73824" x2="63734" y2="74559"/>
                        <a14:foregroundMark x1="63734" y1="74559" x2="48583" y2="81765"/>
                        <a14:foregroundMark x1="48583" y1="81765" x2="34800" y2="76324"/>
                        <a14:foregroundMark x1="34800" y1="76324" x2="29326" y2="49853"/>
                        <a14:foregroundMark x1="29326" y1="49853" x2="24340" y2="39265"/>
                        <a14:foregroundMark x1="39980" y1="83235" x2="39980" y2="83235"/>
                        <a14:foregroundMark x1="77126" y1="67500" x2="77126" y2="67500"/>
                        <a14:foregroundMark x1="78788" y1="70000" x2="77908" y2="67059"/>
                        <a14:foregroundMark x1="79570" y1="65882" x2="79570" y2="65882"/>
                        <a14:foregroundMark x1="50049" y1="23088" x2="50049" y2="23088"/>
                        <a14:foregroundMark x1="24536" y1="31324" x2="24536" y2="31324"/>
                        <a14:foregroundMark x1="21212" y1="34412" x2="22874" y2="34412"/>
                        <a14:foregroundMark x1="52004" y1="22059" x2="60020" y2="19853"/>
                        <a14:foregroundMark x1="23754" y1="34118" x2="25611" y2="34118"/>
                        <a14:foregroundMark x1="54936" y1="20441" x2="54936" y2="20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17123" r="18311" b="13184"/>
          <a:stretch/>
        </p:blipFill>
        <p:spPr>
          <a:xfrm>
            <a:off x="5260738" y="2310327"/>
            <a:ext cx="1670522" cy="1237389"/>
          </a:xfrm>
        </p:spPr>
      </p:pic>
      <p:pic>
        <p:nvPicPr>
          <p:cNvPr id="8" name="Picture 7" descr="A yellow square with a black background&#10;&#10;Description automatically generated">
            <a:extLst>
              <a:ext uri="{FF2B5EF4-FFF2-40B4-BE49-F238E27FC236}">
                <a16:creationId xmlns:a16="http://schemas.microsoft.com/office/drawing/2014/main" id="{820A544B-F382-22BD-7206-238E84A8188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t="6162" r="6776" b="7054"/>
          <a:stretch/>
        </p:blipFill>
        <p:spPr>
          <a:xfrm>
            <a:off x="5457490" y="-60795"/>
            <a:ext cx="1087830" cy="112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6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0.00718 L -0.32109 -0.03102 " pathEditMode="relative" ptsTypes="AA">
                                      <p:cBhvr>
                                        <p:cTn id="1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888 -0.02315 L -0.32786 -0.51667 " pathEditMode="relative" ptsTypes="AA">
                                      <p:cBhvr>
                                        <p:cTn id="12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48 -0.51667 L -0.33125 -0.85903 " pathEditMode="relative" ptsTypes="AA">
                                      <p:cBhvr>
                                        <p:cTn id="12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45 -0.85301 L 0.06615 -0.81505 " pathEditMode="relative" ptsTypes="AA">
                                      <p:cBhvr>
                                        <p:cTn id="12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96 -0.80116 L -0.3345 -0.85301 " pathEditMode="relative" ptsTypes="AA">
                                      <p:cBhvr>
                                        <p:cTn id="13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0347 L 0.00326 0.01158 L 0.22722 0.01158 L 0.22266 -0.33472 " pathEditMode="relative" ptsTypes="AAAA">
                                      <p:cBhvr>
                                        <p:cTn id="14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8A76F-9BF5-4EE1-9403-9FDA531F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Intel Chipsets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62FB5-4BF4-4912-8E90-6997D596F8BE}"/>
              </a:ext>
            </a:extLst>
          </p:cNvPr>
          <p:cNvSpPr txBox="1"/>
          <p:nvPr/>
        </p:nvSpPr>
        <p:spPr>
          <a:xfrm>
            <a:off x="793660" y="2478335"/>
            <a:ext cx="10677808" cy="3556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Sandy bridge chipset with the memory and graphic control in the processor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857ED-C4FF-4A10-36E3-CE19B293E0F8}"/>
              </a:ext>
            </a:extLst>
          </p:cNvPr>
          <p:cNvSpPr txBox="1"/>
          <p:nvPr/>
        </p:nvSpPr>
        <p:spPr>
          <a:xfrm>
            <a:off x="4379764" y="4935713"/>
            <a:ext cx="3710136" cy="120032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generation</a:t>
            </a:r>
          </a:p>
        </p:txBody>
      </p:sp>
    </p:spTree>
    <p:extLst>
      <p:ext uri="{BB962C8B-B14F-4D97-AF65-F5344CB8AC3E}">
        <p14:creationId xmlns:p14="http://schemas.microsoft.com/office/powerpoint/2010/main" val="375550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1DE5752-6C0E-486E-B9AF-AB9852F4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5" y="519428"/>
            <a:ext cx="2558077" cy="1799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1FDC78-8C35-4E07-861A-31F06F8ABA29}"/>
              </a:ext>
            </a:extLst>
          </p:cNvPr>
          <p:cNvSpPr/>
          <p:nvPr/>
        </p:nvSpPr>
        <p:spPr>
          <a:xfrm>
            <a:off x="4808462" y="418721"/>
            <a:ext cx="1827410" cy="12371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CPU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5C8AA-7B9D-496E-B906-587850679C94}"/>
              </a:ext>
            </a:extLst>
          </p:cNvPr>
          <p:cNvSpPr/>
          <p:nvPr/>
        </p:nvSpPr>
        <p:spPr>
          <a:xfrm>
            <a:off x="4823215" y="3883569"/>
            <a:ext cx="1986116" cy="146008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Platform Controller Hub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(for example, the Intel X79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Express chipset)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FE5A-10CB-49D4-8443-14DA495FA097}"/>
              </a:ext>
            </a:extLst>
          </p:cNvPr>
          <p:cNvSpPr/>
          <p:nvPr/>
        </p:nvSpPr>
        <p:spPr>
          <a:xfrm>
            <a:off x="5545394" y="1655876"/>
            <a:ext cx="462116" cy="222769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87355-0AF3-49D2-9067-4D9BBA4D7189}"/>
              </a:ext>
            </a:extLst>
          </p:cNvPr>
          <p:cNvSpPr/>
          <p:nvPr/>
        </p:nvSpPr>
        <p:spPr>
          <a:xfrm>
            <a:off x="6635872" y="820383"/>
            <a:ext cx="211393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4E3E0-7E15-41E8-B68D-5C3A8EAD7707}"/>
              </a:ext>
            </a:extLst>
          </p:cNvPr>
          <p:cNvSpPr/>
          <p:nvPr/>
        </p:nvSpPr>
        <p:spPr>
          <a:xfrm>
            <a:off x="2703772" y="841520"/>
            <a:ext cx="211393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272D58-5824-4505-871F-59CA1061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52411" y="841521"/>
            <a:ext cx="2310581" cy="115529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AB02E4-BE9B-4B1F-8534-5657A26CA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42579" y="263875"/>
            <a:ext cx="2310581" cy="115529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E6DA83E-1E1C-4BF3-BF8E-27C04ED11771}"/>
              </a:ext>
            </a:extLst>
          </p:cNvPr>
          <p:cNvSpPr txBox="1"/>
          <p:nvPr/>
        </p:nvSpPr>
        <p:spPr>
          <a:xfrm>
            <a:off x="5973598" y="3353480"/>
            <a:ext cx="282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Direct Media Interface(DMI)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0277C1-E0D6-45DB-A1A1-F0D5FF871C17}"/>
              </a:ext>
            </a:extLst>
          </p:cNvPr>
          <p:cNvCxnSpPr/>
          <p:nvPr/>
        </p:nvCxnSpPr>
        <p:spPr>
          <a:xfrm>
            <a:off x="6809331" y="4129548"/>
            <a:ext cx="1533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2F5538-2503-4E8F-B927-5D42AD3233F8}"/>
              </a:ext>
            </a:extLst>
          </p:cNvPr>
          <p:cNvSpPr/>
          <p:nvPr/>
        </p:nvSpPr>
        <p:spPr>
          <a:xfrm>
            <a:off x="8352411" y="3972232"/>
            <a:ext cx="2581060" cy="363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 Definition Audio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D2EE435-73EE-42FF-9979-A4EFA6C4DBC9}"/>
              </a:ext>
            </a:extLst>
          </p:cNvPr>
          <p:cNvCxnSpPr/>
          <p:nvPr/>
        </p:nvCxnSpPr>
        <p:spPr>
          <a:xfrm>
            <a:off x="6824082" y="4626077"/>
            <a:ext cx="1533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EDCCED-E573-4411-A0B8-DB387F56DCDD}"/>
              </a:ext>
            </a:extLst>
          </p:cNvPr>
          <p:cNvSpPr/>
          <p:nvPr/>
        </p:nvSpPr>
        <p:spPr>
          <a:xfrm>
            <a:off x="8367162" y="4468761"/>
            <a:ext cx="2581060" cy="363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2.0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35B2B3-1606-4712-8B2B-EAC23AEDC4C1}"/>
              </a:ext>
            </a:extLst>
          </p:cNvPr>
          <p:cNvCxnSpPr/>
          <p:nvPr/>
        </p:nvCxnSpPr>
        <p:spPr>
          <a:xfrm>
            <a:off x="6814249" y="5117690"/>
            <a:ext cx="1533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07B0D96-12BD-41FD-B2D0-E8BDC926500D}"/>
              </a:ext>
            </a:extLst>
          </p:cNvPr>
          <p:cNvSpPr/>
          <p:nvPr/>
        </p:nvSpPr>
        <p:spPr>
          <a:xfrm>
            <a:off x="8357329" y="4960374"/>
            <a:ext cx="2581060" cy="363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SATA,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eSATA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F919F4-935E-46AE-8AC4-BE54CFCD3B56}"/>
              </a:ext>
            </a:extLst>
          </p:cNvPr>
          <p:cNvCxnSpPr/>
          <p:nvPr/>
        </p:nvCxnSpPr>
        <p:spPr>
          <a:xfrm>
            <a:off x="3284459" y="4124636"/>
            <a:ext cx="1533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56FF0C-3536-43E9-BF9D-86737CA943A0}"/>
              </a:ext>
            </a:extLst>
          </p:cNvPr>
          <p:cNvCxnSpPr/>
          <p:nvPr/>
        </p:nvCxnSpPr>
        <p:spPr>
          <a:xfrm>
            <a:off x="3299210" y="4621165"/>
            <a:ext cx="1533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2A61367-9B3A-4E1A-9C64-EAB9122B418C}"/>
              </a:ext>
            </a:extLst>
          </p:cNvPr>
          <p:cNvSpPr/>
          <p:nvPr/>
        </p:nvSpPr>
        <p:spPr>
          <a:xfrm>
            <a:off x="697971" y="3986980"/>
            <a:ext cx="2581060" cy="363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USB 2.0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4E700B-9155-4C07-9042-10395BFC7870}"/>
              </a:ext>
            </a:extLst>
          </p:cNvPr>
          <p:cNvSpPr/>
          <p:nvPr/>
        </p:nvSpPr>
        <p:spPr>
          <a:xfrm>
            <a:off x="712722" y="4483509"/>
            <a:ext cx="2581060" cy="363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360356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9" grpId="0" animBg="1"/>
      <p:bldP spid="10" grpId="0" animBg="1"/>
      <p:bldP spid="50" grpId="0"/>
      <p:bldP spid="15" grpId="0" animBg="1"/>
      <p:bldP spid="52" grpId="0" animBg="1"/>
      <p:bldP spid="54" grpId="0" animBg="1"/>
      <p:bldP spid="16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8CD5A625-5140-6F69-95B0-AE95CFCB2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03775">
            <a:off x="8281055" y="3392720"/>
            <a:ext cx="634311" cy="43776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A955D5A-98AD-5642-18F7-2C8281E3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2165" y="1009934"/>
            <a:ext cx="634311" cy="523034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E214B5D-4E0D-1A1C-D896-ED1828D3B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318986" y="-3337533"/>
            <a:ext cx="634311" cy="825283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B6D3A64-17EC-C859-ACBA-845B900C9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654885" y="2731662"/>
            <a:ext cx="634311" cy="7243872"/>
          </a:xfrm>
          <a:prstGeom prst="rect">
            <a:avLst/>
          </a:prstGeom>
        </p:spPr>
      </p:pic>
      <p:pic>
        <p:nvPicPr>
          <p:cNvPr id="21" name="Picture 20" descr="A black and silver fan with silver and gold accents&#10;&#10;Description automatically generated with medium confidence">
            <a:extLst>
              <a:ext uri="{FF2B5EF4-FFF2-40B4-BE49-F238E27FC236}">
                <a16:creationId xmlns:a16="http://schemas.microsoft.com/office/drawing/2014/main" id="{4C2B6A7C-2F68-E056-2A30-AE970AB63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4175"/>
          <a:stretch/>
        </p:blipFill>
        <p:spPr>
          <a:xfrm>
            <a:off x="-7312" y="168297"/>
            <a:ext cx="3069771" cy="14124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E0CEEA-A1EF-4022-B441-158F0B5CD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29965" r="10596" b="29107"/>
          <a:stretch/>
        </p:blipFill>
        <p:spPr>
          <a:xfrm>
            <a:off x="0" y="5634728"/>
            <a:ext cx="3360636" cy="1211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1A3252-A389-9CFD-C8B4-FF63CD737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6528" y="5804360"/>
            <a:ext cx="835307" cy="6343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9D1FCC-9831-D908-7492-ECA39F7B5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421" y="5645891"/>
            <a:ext cx="671120" cy="619738"/>
          </a:xfrm>
          <a:prstGeom prst="rect">
            <a:avLst/>
          </a:prstGeom>
        </p:spPr>
      </p:pic>
      <p:pic>
        <p:nvPicPr>
          <p:cNvPr id="36" name="Picture 35" descr="A computer mouse with a black cord&#10;&#10;Description automatically generated">
            <a:extLst>
              <a:ext uri="{FF2B5EF4-FFF2-40B4-BE49-F238E27FC236}">
                <a16:creationId xmlns:a16="http://schemas.microsoft.com/office/drawing/2014/main" id="{B6C223BD-E96F-9011-CFC7-EE65F1520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866" y="4472111"/>
            <a:ext cx="413675" cy="413675"/>
          </a:xfrm>
          <a:prstGeom prst="rect">
            <a:avLst/>
          </a:prstGeom>
        </p:spPr>
      </p:pic>
      <p:pic>
        <p:nvPicPr>
          <p:cNvPr id="27" name="Picture 26" descr="A white cd player with a disc in it&#10;&#10;Description automatically generated">
            <a:extLst>
              <a:ext uri="{FF2B5EF4-FFF2-40B4-BE49-F238E27FC236}">
                <a16:creationId xmlns:a16="http://schemas.microsoft.com/office/drawing/2014/main" id="{34FD956C-5B0E-F5D3-7EE7-772D987D2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00" y="6228654"/>
            <a:ext cx="542532" cy="447024"/>
          </a:xfrm>
          <a:prstGeom prst="rect">
            <a:avLst/>
          </a:prstGeom>
        </p:spPr>
      </p:pic>
      <p:pic>
        <p:nvPicPr>
          <p:cNvPr id="37" name="Picture 36" descr="A microphone on a stand&#10;&#10;Description automatically generated">
            <a:extLst>
              <a:ext uri="{FF2B5EF4-FFF2-40B4-BE49-F238E27FC236}">
                <a16:creationId xmlns:a16="http://schemas.microsoft.com/office/drawing/2014/main" id="{14BEACEC-DEFE-3A74-3DA4-BF904ADB68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25" y="4874931"/>
            <a:ext cx="634312" cy="6343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E8EC1D-B1C7-D7DA-21E4-EF201F6BB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59" y="4383030"/>
            <a:ext cx="729276" cy="729276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1BC46C8-F919-2966-A2AB-FCEE1B768B1D}"/>
              </a:ext>
            </a:extLst>
          </p:cNvPr>
          <p:cNvSpPr/>
          <p:nvPr/>
        </p:nvSpPr>
        <p:spPr>
          <a:xfrm>
            <a:off x="10630159" y="5607615"/>
            <a:ext cx="1460363" cy="1189080"/>
          </a:xfrm>
          <a:prstGeom prst="round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F29044E-BFB4-7085-3B96-0259162A4433}"/>
              </a:ext>
            </a:extLst>
          </p:cNvPr>
          <p:cNvSpPr/>
          <p:nvPr/>
        </p:nvSpPr>
        <p:spPr>
          <a:xfrm>
            <a:off x="10656528" y="4259994"/>
            <a:ext cx="1460363" cy="1189080"/>
          </a:xfrm>
          <a:prstGeom prst="round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0" name="Picture 59" descr="A person in a sports uniform&#10;&#10;Description automatically generated">
            <a:extLst>
              <a:ext uri="{FF2B5EF4-FFF2-40B4-BE49-F238E27FC236}">
                <a16:creationId xmlns:a16="http://schemas.microsoft.com/office/drawing/2014/main" id="{411A514B-4584-4F0B-74F9-5CA98E0564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77298" y="6088357"/>
            <a:ext cx="1023288" cy="575786"/>
          </a:xfrm>
          <a:prstGeom prst="rect">
            <a:avLst/>
          </a:prstGeom>
        </p:spPr>
      </p:pic>
      <p:pic>
        <p:nvPicPr>
          <p:cNvPr id="4" name="Content Placeholder 12" descr="A close up of a computer chip&#10;&#10;Description automatically generated">
            <a:extLst>
              <a:ext uri="{FF2B5EF4-FFF2-40B4-BE49-F238E27FC236}">
                <a16:creationId xmlns:a16="http://schemas.microsoft.com/office/drawing/2014/main" id="{37657ED9-3A80-7DF0-696E-A7FC6213DB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8125" b="73633" l="12012" r="88672">
                        <a14:foregroundMark x1="51270" y1="73633" x2="51270" y2="73633"/>
                        <a14:foregroundMark x1="87012" y1="48340" x2="87012" y2="48340"/>
                        <a14:foregroundMark x1="87012" y1="41992" x2="87012" y2="41992"/>
                        <a14:foregroundMark x1="87012" y1="41992" x2="87012" y2="41992"/>
                        <a14:foregroundMark x1="86426" y1="41406" x2="86426" y2="41406"/>
                        <a14:foregroundMark x1="84082" y1="40234" x2="84082" y2="40234"/>
                        <a14:foregroundMark x1="87012" y1="41406" x2="87012" y2="41406"/>
                        <a14:foregroundMark x1="87012" y1="41406" x2="87012" y2="41406"/>
                        <a14:foregroundMark x1="49512" y1="28125" x2="49512" y2="28125"/>
                        <a14:foregroundMark x1="12109" y1="46582" x2="12109" y2="46582"/>
                        <a14:foregroundMark x1="15039" y1="40820" x2="15039" y2="40820"/>
                        <a14:foregroundMark x1="13867" y1="43164" x2="15625" y2="38574"/>
                        <a14:foregroundMark x1="13281" y1="52930" x2="13281" y2="52930"/>
                        <a14:foregroundMark x1="88672" y1="52930" x2="88672" y2="52930"/>
                        <a14:foregroundMark x1="88086" y1="51172" x2="88086" y2="51172"/>
                        <a14:foregroundMark x1="87598" y1="50586" x2="87598" y2="50586"/>
                        <a14:foregroundMark x1="12109" y1="51758" x2="12109" y2="51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11" t="24899" r="8621" b="25391"/>
          <a:stretch/>
        </p:blipFill>
        <p:spPr>
          <a:xfrm>
            <a:off x="5070837" y="5620611"/>
            <a:ext cx="2050325" cy="1237389"/>
          </a:xfrm>
          <a:prstGeom prst="rect">
            <a:avLst/>
          </a:prstGeom>
        </p:spPr>
      </p:pic>
      <p:pic>
        <p:nvPicPr>
          <p:cNvPr id="19" name="Picture 18" descr="A computer chip with many windows&#10;&#10;Description automatically generated">
            <a:extLst>
              <a:ext uri="{FF2B5EF4-FFF2-40B4-BE49-F238E27FC236}">
                <a16:creationId xmlns:a16="http://schemas.microsoft.com/office/drawing/2014/main" id="{1AF11A4E-0B7C-EA31-6E77-2763F1AF39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1" b="22192"/>
          <a:stretch/>
        </p:blipFill>
        <p:spPr>
          <a:xfrm flipV="1">
            <a:off x="9735096" y="61305"/>
            <a:ext cx="2381795" cy="664955"/>
          </a:xfrm>
          <a:prstGeom prst="rect">
            <a:avLst/>
          </a:prstGeom>
        </p:spPr>
      </p:pic>
      <p:pic>
        <p:nvPicPr>
          <p:cNvPr id="18" name="Picture 17" descr="A computer chip with many windows&#10;&#10;Description automatically generated">
            <a:extLst>
              <a:ext uri="{FF2B5EF4-FFF2-40B4-BE49-F238E27FC236}">
                <a16:creationId xmlns:a16="http://schemas.microsoft.com/office/drawing/2014/main" id="{70AFB85B-B087-E2C5-DE69-8874B76DB1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1" b="22192"/>
          <a:stretch/>
        </p:blipFill>
        <p:spPr>
          <a:xfrm flipV="1">
            <a:off x="9735095" y="795496"/>
            <a:ext cx="2381795" cy="664955"/>
          </a:xfrm>
          <a:prstGeom prst="rect">
            <a:avLst/>
          </a:prstGeom>
        </p:spPr>
      </p:pic>
      <p:pic>
        <p:nvPicPr>
          <p:cNvPr id="66" name="Picture 65" descr="A blue and grey molecule&#10;&#10;Description automatically generated">
            <a:extLst>
              <a:ext uri="{FF2B5EF4-FFF2-40B4-BE49-F238E27FC236}">
                <a16:creationId xmlns:a16="http://schemas.microsoft.com/office/drawing/2014/main" id="{7DA41E79-8C15-1E5F-A525-4AE82042C4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51" y="557377"/>
            <a:ext cx="634312" cy="634312"/>
          </a:xfrm>
          <a:prstGeom prst="rect">
            <a:avLst/>
          </a:prstGeom>
        </p:spPr>
      </p:pic>
      <p:pic>
        <p:nvPicPr>
          <p:cNvPr id="8" name="Picture 7" descr="A yellow square with a black background&#10;&#10;Description automatically generated">
            <a:extLst>
              <a:ext uri="{FF2B5EF4-FFF2-40B4-BE49-F238E27FC236}">
                <a16:creationId xmlns:a16="http://schemas.microsoft.com/office/drawing/2014/main" id="{820A544B-F382-22BD-7206-238E84A818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t="6162" r="6776" b="7054"/>
          <a:stretch/>
        </p:blipFill>
        <p:spPr>
          <a:xfrm>
            <a:off x="5313772" y="277342"/>
            <a:ext cx="1087830" cy="112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16 -0.01412 L -0.32109 -0.01227 " pathEditMode="relative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09 -0.01829 L -0.35 -0.8201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-3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 -0.82014 L 0.02383 -0.802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85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-0.8162 L -0.35 -0.820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8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9 0.00833 L 0.2056 -0.0076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E161A9-3DCE-6D8A-029D-A0711153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6666" r="6631" b="4939"/>
          <a:stretch/>
        </p:blipFill>
        <p:spPr>
          <a:xfrm rot="16200000">
            <a:off x="3005184" y="-318346"/>
            <a:ext cx="6881173" cy="751786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682C2E3-99C6-212F-458B-473BA7A7ACB0}"/>
              </a:ext>
            </a:extLst>
          </p:cNvPr>
          <p:cNvSpPr/>
          <p:nvPr/>
        </p:nvSpPr>
        <p:spPr>
          <a:xfrm>
            <a:off x="3969170" y="1646144"/>
            <a:ext cx="2126830" cy="2290856"/>
          </a:xfrm>
          <a:prstGeom prst="ellipse">
            <a:avLst/>
          </a:prstGeom>
          <a:noFill/>
          <a:ln w="152400" cap="rnd">
            <a:solidFill>
              <a:srgbClr val="C0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40285"/>
                      <a:gd name="connsiteY0" fmla="*/ 1530351 h 3060701"/>
                      <a:gd name="connsiteX1" fmla="*/ 1570143 w 3140285"/>
                      <a:gd name="connsiteY1" fmla="*/ 0 h 3060701"/>
                      <a:gd name="connsiteX2" fmla="*/ 3140286 w 3140285"/>
                      <a:gd name="connsiteY2" fmla="*/ 1530351 h 3060701"/>
                      <a:gd name="connsiteX3" fmla="*/ 1570143 w 3140285"/>
                      <a:gd name="connsiteY3" fmla="*/ 3060702 h 3060701"/>
                      <a:gd name="connsiteX4" fmla="*/ 0 w 3140285"/>
                      <a:gd name="connsiteY4" fmla="*/ 1530351 h 3060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0285" h="3060701" extrusionOk="0">
                        <a:moveTo>
                          <a:pt x="0" y="1530351"/>
                        </a:moveTo>
                        <a:cubicBezTo>
                          <a:pt x="-72673" y="640335"/>
                          <a:pt x="654983" y="18013"/>
                          <a:pt x="1570143" y="0"/>
                        </a:cubicBezTo>
                        <a:cubicBezTo>
                          <a:pt x="2555718" y="24928"/>
                          <a:pt x="3080950" y="687048"/>
                          <a:pt x="3140286" y="1530351"/>
                        </a:cubicBezTo>
                        <a:cubicBezTo>
                          <a:pt x="3105437" y="2409573"/>
                          <a:pt x="2424371" y="3132214"/>
                          <a:pt x="1570143" y="3060702"/>
                        </a:cubicBezTo>
                        <a:cubicBezTo>
                          <a:pt x="648743" y="3031030"/>
                          <a:pt x="44373" y="2396743"/>
                          <a:pt x="0" y="1530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80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2DBDB-8510-B002-56B3-1C2C684A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56" y="951730"/>
            <a:ext cx="5455920" cy="720110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IVY bridge chipsets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CEECCB-F9E5-70D5-C1A1-975BF6B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  <a:ea typeface="Adobe Fan Heiti Std B" panose="020B0700000000000000" pitchFamily="34" charset="-128"/>
              </a:rPr>
              <a:t>Use less power</a:t>
            </a:r>
          </a:p>
          <a:p>
            <a:r>
              <a:rPr lang="en-US" sz="2000" dirty="0">
                <a:solidFill>
                  <a:schemeClr val="bg2"/>
                </a:solidFill>
                <a:ea typeface="Adobe Fan Heiti Std B" panose="020B0700000000000000" pitchFamily="34" charset="-128"/>
              </a:rPr>
              <a:t>Squeeze more transistors into a smaller space</a:t>
            </a:r>
          </a:p>
          <a:p>
            <a:r>
              <a:rPr lang="en-US" sz="2000" dirty="0">
                <a:solidFill>
                  <a:schemeClr val="bg2"/>
                </a:solidFill>
                <a:ea typeface="Adobe Fan Heiti Std B" panose="020B0700000000000000" pitchFamily="34" charset="-128"/>
              </a:rPr>
              <a:t>Perform better than earlier products.</a:t>
            </a:r>
          </a:p>
          <a:p>
            <a:r>
              <a:rPr lang="en-US" sz="2000" dirty="0">
                <a:solidFill>
                  <a:schemeClr val="bg2"/>
                </a:solidFill>
                <a:ea typeface="Adobe Fan Heiti Std B" panose="020B0700000000000000" pitchFamily="34" charset="-128"/>
              </a:rPr>
              <a:t>Ivy Bridge chipsets include B75, Q75, Q77, H77, Z75, and Z77.</a:t>
            </a:r>
          </a:p>
          <a:p>
            <a:endParaRPr lang="en-US" sz="22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9E2B5-FE2C-69E3-ED11-E5BC36593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0" t="2054" r="1373" b="2299"/>
          <a:stretch/>
        </p:blipFill>
        <p:spPr>
          <a:xfrm>
            <a:off x="5102936" y="1502285"/>
            <a:ext cx="6917216" cy="5134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CD4FC-D953-0874-9A00-AEA6B400BCF8}"/>
              </a:ext>
            </a:extLst>
          </p:cNvPr>
          <p:cNvSpPr txBox="1"/>
          <p:nvPr/>
        </p:nvSpPr>
        <p:spPr>
          <a:xfrm>
            <a:off x="898732" y="5436182"/>
            <a:ext cx="3710136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Third generation</a:t>
            </a:r>
          </a:p>
        </p:txBody>
      </p:sp>
    </p:spTree>
    <p:extLst>
      <p:ext uri="{BB962C8B-B14F-4D97-AF65-F5344CB8AC3E}">
        <p14:creationId xmlns:p14="http://schemas.microsoft.com/office/powerpoint/2010/main" val="387587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E7D1-56FB-ACB0-1E26-F47BAC2C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51"/>
            <a:ext cx="10515600" cy="690563"/>
          </a:xfrm>
        </p:spPr>
        <p:txBody>
          <a:bodyPr>
            <a:normAutofit fontScale="90000"/>
          </a:bodyPr>
          <a:lstStyle/>
          <a:p>
            <a:r>
              <a:rPr lang="en-US" dirty="0"/>
              <a:t>Haswell Chipset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DF00-81DA-71AC-D4E1-47B959D681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735386"/>
            <a:ext cx="10007600" cy="59413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/>
              <a:t>Forth generation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E256F-C693-74A9-F5D7-FCEE55F7294C}"/>
              </a:ext>
            </a:extLst>
          </p:cNvPr>
          <p:cNvSpPr txBox="1"/>
          <p:nvPr/>
        </p:nvSpPr>
        <p:spPr>
          <a:xfrm>
            <a:off x="838200" y="1560789"/>
            <a:ext cx="1000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fourth generation of Intel chipsets (Intel 8 Series), released in 2013, brought several advancements compared to the previous generation (Intel 7 Series). Here are the most significant developments: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B9FE8-AE66-AC8C-634B-D8B8E9E85C19}"/>
              </a:ext>
            </a:extLst>
          </p:cNvPr>
          <p:cNvSpPr txBox="1"/>
          <p:nvPr/>
        </p:nvSpPr>
        <p:spPr>
          <a:xfrm>
            <a:off x="2857500" y="2477946"/>
            <a:ext cx="5715000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1. Support for Haswell Processors: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 Improved Power Efficiency: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3. Support for PCIe 3.0: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4. Storage Interface Improvements: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5. Full USB 3.0 Support: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6. Improved Integrated Graphics Performance: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7. Advanced Management and Control Technologies: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8. Support for Thunderbolt: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9. Improved Memory Support:</a:t>
            </a:r>
          </a:p>
        </p:txBody>
      </p:sp>
    </p:spTree>
    <p:extLst>
      <p:ext uri="{BB962C8B-B14F-4D97-AF65-F5344CB8AC3E}">
        <p14:creationId xmlns:p14="http://schemas.microsoft.com/office/powerpoint/2010/main" val="3556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E7D1-56FB-ACB0-1E26-F47BAC2C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51"/>
            <a:ext cx="10515600" cy="690563"/>
          </a:xfrm>
        </p:spPr>
        <p:txBody>
          <a:bodyPr>
            <a:normAutofit fontScale="90000"/>
          </a:bodyPr>
          <a:lstStyle/>
          <a:p>
            <a:r>
              <a:rPr lang="en-US" dirty="0"/>
              <a:t>Broadwell Chipset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1DF00-81DA-71AC-D4E1-47B959D681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735386"/>
            <a:ext cx="10007600" cy="59413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/>
              <a:t>Fifth generation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E256F-C693-74A9-F5D7-FCEE55F7294C}"/>
              </a:ext>
            </a:extLst>
          </p:cNvPr>
          <p:cNvSpPr txBox="1"/>
          <p:nvPr/>
        </p:nvSpPr>
        <p:spPr>
          <a:xfrm>
            <a:off x="838200" y="1560789"/>
            <a:ext cx="1000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fifth generation of Intel chipsets (Intel 9 Series), released in 2014, brought several additions and improvements compared to the previous generation (Intel 8 Series). Here are the key additions: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B9FE8-AE66-AC8C-634B-D8B8E9E85C19}"/>
              </a:ext>
            </a:extLst>
          </p:cNvPr>
          <p:cNvSpPr txBox="1"/>
          <p:nvPr/>
        </p:nvSpPr>
        <p:spPr>
          <a:xfrm>
            <a:off x="2857500" y="2477946"/>
            <a:ext cx="5715000" cy="3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1Support for Broadwell Processors: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2. Support for M.2 Ports:</a:t>
            </a:r>
            <a:endParaRPr kumimoji="0" lang="ar-EG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3. Support for SATA Express:</a:t>
            </a:r>
            <a:endParaRPr kumimoji="0" lang="ar-EG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4. Improved Integrated Graphics Performance:</a:t>
            </a:r>
            <a:endParaRPr kumimoji="0" lang="ar-EG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5. Improved Power Management:</a:t>
            </a:r>
            <a:endParaRPr kumimoji="0" lang="ar-EG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6. Improved Support for DDR3L Memory:</a:t>
            </a:r>
            <a:endParaRPr kumimoji="0" lang="ar-EG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7. Enhanced Security Features:</a:t>
            </a:r>
            <a:endParaRPr kumimoji="0" lang="ar-EG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8. Improved PCIe Speed:</a:t>
            </a:r>
            <a:endParaRPr kumimoji="0" lang="ar-EG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77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9AC7CF-00CD-B2D0-EA24-BDF6B8ADF0D6}"/>
              </a:ext>
            </a:extLst>
          </p:cNvPr>
          <p:cNvSpPr/>
          <p:nvPr/>
        </p:nvSpPr>
        <p:spPr>
          <a:xfrm>
            <a:off x="1460500" y="723447"/>
            <a:ext cx="250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Sixth generation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3D0A15-5C5F-01F0-2486-8E7C6EA239E3}"/>
              </a:ext>
            </a:extLst>
          </p:cNvPr>
          <p:cNvSpPr/>
          <p:nvPr/>
        </p:nvSpPr>
        <p:spPr>
          <a:xfrm>
            <a:off x="1460500" y="1367039"/>
            <a:ext cx="25019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seventh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BB3D1F-4B72-5632-9A84-26DAB4E71969}"/>
              </a:ext>
            </a:extLst>
          </p:cNvPr>
          <p:cNvSpPr/>
          <p:nvPr/>
        </p:nvSpPr>
        <p:spPr>
          <a:xfrm>
            <a:off x="1460500" y="2017176"/>
            <a:ext cx="250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eighth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623D6F-770E-57EC-0F5A-3AC04A352884}"/>
              </a:ext>
            </a:extLst>
          </p:cNvPr>
          <p:cNvSpPr/>
          <p:nvPr/>
        </p:nvSpPr>
        <p:spPr>
          <a:xfrm>
            <a:off x="1460500" y="2681535"/>
            <a:ext cx="25019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ninth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F51933-E208-9DF2-5F81-8D5025850214}"/>
              </a:ext>
            </a:extLst>
          </p:cNvPr>
          <p:cNvSpPr/>
          <p:nvPr/>
        </p:nvSpPr>
        <p:spPr>
          <a:xfrm>
            <a:off x="1460500" y="3345894"/>
            <a:ext cx="250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tenth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8AD05D-EEEE-1CEC-3FEF-DDB11AD5F05B}"/>
              </a:ext>
            </a:extLst>
          </p:cNvPr>
          <p:cNvSpPr/>
          <p:nvPr/>
        </p:nvSpPr>
        <p:spPr>
          <a:xfrm>
            <a:off x="1460500" y="4010253"/>
            <a:ext cx="25019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eleventh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AEFB96-F95D-C420-3943-570DAAA7C728}"/>
              </a:ext>
            </a:extLst>
          </p:cNvPr>
          <p:cNvSpPr/>
          <p:nvPr/>
        </p:nvSpPr>
        <p:spPr>
          <a:xfrm>
            <a:off x="1460500" y="4693559"/>
            <a:ext cx="250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twelfth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1F8377F-1414-50D6-EE4A-4500B0531514}"/>
              </a:ext>
            </a:extLst>
          </p:cNvPr>
          <p:cNvSpPr/>
          <p:nvPr/>
        </p:nvSpPr>
        <p:spPr>
          <a:xfrm>
            <a:off x="1460500" y="5386403"/>
            <a:ext cx="25019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thirteenth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1523E0-5BA3-E5D9-C882-2D529AB08DF0}"/>
              </a:ext>
            </a:extLst>
          </p:cNvPr>
          <p:cNvSpPr/>
          <p:nvPr/>
        </p:nvSpPr>
        <p:spPr>
          <a:xfrm>
            <a:off x="1460500" y="6098845"/>
            <a:ext cx="250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fourth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A68A29C-39A4-C50B-D82A-D35E4A6D4900}"/>
              </a:ext>
            </a:extLst>
          </p:cNvPr>
          <p:cNvSpPr/>
          <p:nvPr/>
        </p:nvSpPr>
        <p:spPr>
          <a:xfrm>
            <a:off x="4114800" y="723447"/>
            <a:ext cx="39624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Skylake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 100 Series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B7B5C0-1ECC-8ACB-3005-E5A24376DE9F}"/>
              </a:ext>
            </a:extLst>
          </p:cNvPr>
          <p:cNvSpPr/>
          <p:nvPr/>
        </p:nvSpPr>
        <p:spPr>
          <a:xfrm>
            <a:off x="4114800" y="1367038"/>
            <a:ext cx="39624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Kaby Lake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 200 Series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065AE4-5B60-DCAE-71C3-6BE396AC3FC0}"/>
              </a:ext>
            </a:extLst>
          </p:cNvPr>
          <p:cNvSpPr/>
          <p:nvPr/>
        </p:nvSpPr>
        <p:spPr>
          <a:xfrm>
            <a:off x="4114800" y="2017176"/>
            <a:ext cx="39624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Coffee Lake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 300 Series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9FA91F-07D5-7A49-11E3-603BF9811314}"/>
              </a:ext>
            </a:extLst>
          </p:cNvPr>
          <p:cNvSpPr/>
          <p:nvPr/>
        </p:nvSpPr>
        <p:spPr>
          <a:xfrm>
            <a:off x="4114800" y="2681535"/>
            <a:ext cx="39624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Coffee Lake Refresh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 400 Series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00C3420-4254-7E59-640E-D3DCB8F6C2C3}"/>
              </a:ext>
            </a:extLst>
          </p:cNvPr>
          <p:cNvSpPr/>
          <p:nvPr/>
        </p:nvSpPr>
        <p:spPr>
          <a:xfrm>
            <a:off x="4114800" y="3345893"/>
            <a:ext cx="39624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Comet Lake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 400 Series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6F219E9-C987-FF9F-D8E1-935514B643FF}"/>
              </a:ext>
            </a:extLst>
          </p:cNvPr>
          <p:cNvSpPr/>
          <p:nvPr/>
        </p:nvSpPr>
        <p:spPr>
          <a:xfrm>
            <a:off x="4114800" y="4038600"/>
            <a:ext cx="39624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Rocket Lake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 500 Series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3D13C9E-1032-C650-DF9F-62B00C50862A}"/>
              </a:ext>
            </a:extLst>
          </p:cNvPr>
          <p:cNvSpPr/>
          <p:nvPr/>
        </p:nvSpPr>
        <p:spPr>
          <a:xfrm>
            <a:off x="4114800" y="4674612"/>
            <a:ext cx="39624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Alder Lake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 600 Series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7B9FEC7-6D7E-3F8E-BE71-DCEBBB9FE3DC}"/>
              </a:ext>
            </a:extLst>
          </p:cNvPr>
          <p:cNvSpPr/>
          <p:nvPr/>
        </p:nvSpPr>
        <p:spPr>
          <a:xfrm>
            <a:off x="4114800" y="5375559"/>
            <a:ext cx="39624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Raptor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 800 Series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A5EF88-F0E0-2087-C947-F8EF404ED313}"/>
              </a:ext>
            </a:extLst>
          </p:cNvPr>
          <p:cNvSpPr/>
          <p:nvPr/>
        </p:nvSpPr>
        <p:spPr>
          <a:xfrm>
            <a:off x="4114800" y="6076506"/>
            <a:ext cx="39624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Meteor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Lake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intel 900 Series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28C5DE5-7CA6-C07F-0D36-E83A4697B668}"/>
              </a:ext>
            </a:extLst>
          </p:cNvPr>
          <p:cNvSpPr/>
          <p:nvPr/>
        </p:nvSpPr>
        <p:spPr>
          <a:xfrm>
            <a:off x="190500" y="723447"/>
            <a:ext cx="10287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2015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3C7C50-C80C-AE89-0EFF-354DE6B593F6}"/>
              </a:ext>
            </a:extLst>
          </p:cNvPr>
          <p:cNvSpPr/>
          <p:nvPr/>
        </p:nvSpPr>
        <p:spPr>
          <a:xfrm>
            <a:off x="190500" y="1367039"/>
            <a:ext cx="10287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2017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4784F0-DF8A-C4DE-03C9-366BDE657A43}"/>
              </a:ext>
            </a:extLst>
          </p:cNvPr>
          <p:cNvSpPr/>
          <p:nvPr/>
        </p:nvSpPr>
        <p:spPr>
          <a:xfrm>
            <a:off x="190500" y="2017176"/>
            <a:ext cx="10287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2018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AB5662D-2A1C-E1AB-1A68-3B3010FCCEC9}"/>
              </a:ext>
            </a:extLst>
          </p:cNvPr>
          <p:cNvSpPr/>
          <p:nvPr/>
        </p:nvSpPr>
        <p:spPr>
          <a:xfrm>
            <a:off x="190500" y="2681535"/>
            <a:ext cx="10287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2019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0CAFC18-1D33-3155-B864-A9F8E35D0348}"/>
              </a:ext>
            </a:extLst>
          </p:cNvPr>
          <p:cNvSpPr/>
          <p:nvPr/>
        </p:nvSpPr>
        <p:spPr>
          <a:xfrm>
            <a:off x="190500" y="3345894"/>
            <a:ext cx="10287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2020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21DEF94-5A87-F959-8E0E-DB548A044BB5}"/>
              </a:ext>
            </a:extLst>
          </p:cNvPr>
          <p:cNvSpPr/>
          <p:nvPr/>
        </p:nvSpPr>
        <p:spPr>
          <a:xfrm>
            <a:off x="190500" y="4010253"/>
            <a:ext cx="10287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F808D37-F55B-A08A-B112-673572202426}"/>
              </a:ext>
            </a:extLst>
          </p:cNvPr>
          <p:cNvSpPr/>
          <p:nvPr/>
        </p:nvSpPr>
        <p:spPr>
          <a:xfrm>
            <a:off x="190500" y="4693559"/>
            <a:ext cx="10287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2022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8444790-A8E2-C60A-6F54-C619F14BEA04}"/>
              </a:ext>
            </a:extLst>
          </p:cNvPr>
          <p:cNvSpPr/>
          <p:nvPr/>
        </p:nvSpPr>
        <p:spPr>
          <a:xfrm>
            <a:off x="190500" y="5386403"/>
            <a:ext cx="10287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2023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FD1173-E55B-FF7E-5F1E-F29AE551D460}"/>
              </a:ext>
            </a:extLst>
          </p:cNvPr>
          <p:cNvSpPr/>
          <p:nvPr/>
        </p:nvSpPr>
        <p:spPr>
          <a:xfrm>
            <a:off x="190500" y="6098845"/>
            <a:ext cx="10287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2024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339F58C-B43A-62AB-669C-57C6F57957F6}"/>
              </a:ext>
            </a:extLst>
          </p:cNvPr>
          <p:cNvSpPr/>
          <p:nvPr/>
        </p:nvSpPr>
        <p:spPr>
          <a:xfrm>
            <a:off x="8229600" y="745786"/>
            <a:ext cx="377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Improved performance and power efficiency, 14nm.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4489C7B-F5EC-BFA0-C889-48070AFEFAC6}"/>
              </a:ext>
            </a:extLst>
          </p:cNvPr>
          <p:cNvSpPr/>
          <p:nvPr/>
        </p:nvSpPr>
        <p:spPr>
          <a:xfrm>
            <a:off x="8229600" y="1389377"/>
            <a:ext cx="37719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4K support and noticeably faster storage speeds.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8C17392-2E47-B7DB-55C3-37653F523A0C}"/>
              </a:ext>
            </a:extLst>
          </p:cNvPr>
          <p:cNvSpPr/>
          <p:nvPr/>
        </p:nvSpPr>
        <p:spPr>
          <a:xfrm>
            <a:off x="8229600" y="2039515"/>
            <a:ext cx="377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Increased cores and enhanced integrated graphics.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488D5B2-4055-727A-2BC2-81DE1F41461E}"/>
              </a:ext>
            </a:extLst>
          </p:cNvPr>
          <p:cNvSpPr/>
          <p:nvPr/>
        </p:nvSpPr>
        <p:spPr>
          <a:xfrm>
            <a:off x="8229600" y="2703874"/>
            <a:ext cx="37719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More cores and better power efficiency.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D56F0F1-1EF9-9FF7-AD78-51EC09945EB8}"/>
              </a:ext>
            </a:extLst>
          </p:cNvPr>
          <p:cNvSpPr/>
          <p:nvPr/>
        </p:nvSpPr>
        <p:spPr>
          <a:xfrm>
            <a:off x="8229600" y="3368232"/>
            <a:ext cx="377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Higher processor speeds with PCIe 3.0 support.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5DF1CEE-66D8-3D6E-8665-5C53634AEE61}"/>
              </a:ext>
            </a:extLst>
          </p:cNvPr>
          <p:cNvSpPr/>
          <p:nvPr/>
        </p:nvSpPr>
        <p:spPr>
          <a:xfrm>
            <a:off x="8229600" y="4060939"/>
            <a:ext cx="37719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PCIe 4.0 support and major graphics improvements.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56B8BCE-E8CD-8968-7322-86548DF9E733}"/>
              </a:ext>
            </a:extLst>
          </p:cNvPr>
          <p:cNvSpPr/>
          <p:nvPr/>
        </p:nvSpPr>
        <p:spPr>
          <a:xfrm>
            <a:off x="8229600" y="4696951"/>
            <a:ext cx="377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Hybrid architecture with DDR5 and PCIe 5.0.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7776F51-4E01-FDF6-107B-5861B696ABCE}"/>
              </a:ext>
            </a:extLst>
          </p:cNvPr>
          <p:cNvSpPr/>
          <p:nvPr/>
        </p:nvSpPr>
        <p:spPr>
          <a:xfrm>
            <a:off x="8229600" y="5397898"/>
            <a:ext cx="3771900" cy="53974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Improved performance with more cores and efficiency.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FE0B29D-1392-BA1F-7BB0-78DE0E687C7C}"/>
              </a:ext>
            </a:extLst>
          </p:cNvPr>
          <p:cNvSpPr/>
          <p:nvPr/>
        </p:nvSpPr>
        <p:spPr>
          <a:xfrm>
            <a:off x="8229600" y="6098845"/>
            <a:ext cx="3771900" cy="53974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Chiclet architecture for enhanced performance and flexibility.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DE819E6-64AC-CDB0-2AB9-158ABFD4E091}"/>
              </a:ext>
            </a:extLst>
          </p:cNvPr>
          <p:cNvSpPr/>
          <p:nvPr/>
        </p:nvSpPr>
        <p:spPr>
          <a:xfrm>
            <a:off x="190500" y="59088"/>
            <a:ext cx="1028700" cy="53974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Year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322F47-1304-FB0F-5D0B-EBB65F8AB111}"/>
              </a:ext>
            </a:extLst>
          </p:cNvPr>
          <p:cNvSpPr/>
          <p:nvPr/>
        </p:nvSpPr>
        <p:spPr>
          <a:xfrm>
            <a:off x="1460500" y="59088"/>
            <a:ext cx="2501900" cy="53974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Generation Name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2302C13-75FE-BD56-1F46-50DCDFA2454B}"/>
              </a:ext>
            </a:extLst>
          </p:cNvPr>
          <p:cNvSpPr/>
          <p:nvPr/>
        </p:nvSpPr>
        <p:spPr>
          <a:xfrm>
            <a:off x="4114800" y="87435"/>
            <a:ext cx="3962400" cy="53974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Name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620E2A4-C9FB-FBAA-2F93-74B3BE0E78C5}"/>
              </a:ext>
            </a:extLst>
          </p:cNvPr>
          <p:cNvSpPr/>
          <p:nvPr/>
        </p:nvSpPr>
        <p:spPr>
          <a:xfrm>
            <a:off x="8229600" y="95648"/>
            <a:ext cx="3771900" cy="53974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Important Feature</a:t>
            </a:r>
          </a:p>
        </p:txBody>
      </p:sp>
    </p:spTree>
    <p:extLst>
      <p:ext uri="{BB962C8B-B14F-4D97-AF65-F5344CB8AC3E}">
        <p14:creationId xmlns:p14="http://schemas.microsoft.com/office/powerpoint/2010/main" val="203604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0916A-7C4C-4401-0A47-5D91784CC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2300" y="-246158"/>
            <a:ext cx="5638800" cy="3332258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Motherboard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CF507-1713-3D89-E4C7-4BB1D6DCB5E5}"/>
              </a:ext>
            </a:extLst>
          </p:cNvPr>
          <p:cNvSpPr txBox="1"/>
          <p:nvPr/>
        </p:nvSpPr>
        <p:spPr>
          <a:xfrm>
            <a:off x="238327" y="3248681"/>
            <a:ext cx="3659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Communication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885A0-9CA9-7D8B-BDBE-5BDCFF7F370B}"/>
              </a:ext>
            </a:extLst>
          </p:cNvPr>
          <p:cNvSpPr txBox="1"/>
          <p:nvPr/>
        </p:nvSpPr>
        <p:spPr>
          <a:xfrm>
            <a:off x="384291" y="4123720"/>
            <a:ext cx="332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distribution</a:t>
            </a:r>
          </a:p>
        </p:txBody>
      </p:sp>
      <p:pic>
        <p:nvPicPr>
          <p:cNvPr id="7" name="Picture 6" descr="A close up of a computer motherboard&#10;&#10;Description automatically generated">
            <a:extLst>
              <a:ext uri="{FF2B5EF4-FFF2-40B4-BE49-F238E27FC236}">
                <a16:creationId xmlns:a16="http://schemas.microsoft.com/office/drawing/2014/main" id="{18470DF8-0C3C-F8BD-7A17-494DB8A91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93" y="0"/>
            <a:ext cx="7464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BF284-896D-FF88-F330-A32E7E3A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AMD Chipset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DDF6F-B8A0-0A4A-7371-0E6248841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dirty="0"/>
              <a:t>AMD specialize In Chipset and graphic processor called GPU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Aptos" panose="020B0004020202020204" pitchFamily="34" charset="0"/>
              <a:buChar char="☑"/>
            </a:pPr>
            <a:r>
              <a:rPr lang="en-US" sz="2800" b="1" dirty="0">
                <a:solidFill>
                  <a:srgbClr val="002060"/>
                </a:solidFill>
              </a:rPr>
              <a:t> A serial Chipset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A serial chipset is a series of interconnected chips that manage and coordinate data flow between the CPU, memory, and peripherals in a computer system.</a:t>
            </a:r>
          </a:p>
          <a:p>
            <a:pPr lvl="1">
              <a:buFont typeface="Aptos" panose="020B0004020202020204" pitchFamily="34" charset="0"/>
              <a:buChar char="☑"/>
            </a:pPr>
            <a:r>
              <a:rPr lang="en-US" sz="2800" b="1" dirty="0">
                <a:solidFill>
                  <a:srgbClr val="002060"/>
                </a:solidFill>
              </a:rPr>
              <a:t>9 serial Chipset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Support eight core in processor</a:t>
            </a:r>
          </a:p>
        </p:txBody>
      </p:sp>
    </p:spTree>
    <p:extLst>
      <p:ext uri="{BB962C8B-B14F-4D97-AF65-F5344CB8AC3E}">
        <p14:creationId xmlns:p14="http://schemas.microsoft.com/office/powerpoint/2010/main" val="21730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with a screen showing google&#10;&#10;Description automatically generated">
            <a:extLst>
              <a:ext uri="{FF2B5EF4-FFF2-40B4-BE49-F238E27FC236}">
                <a16:creationId xmlns:a16="http://schemas.microsoft.com/office/drawing/2014/main" id="{D595916E-774B-54E7-CBA8-A5809437E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t="5944" r="9237" b="7631"/>
          <a:stretch/>
        </p:blipFill>
        <p:spPr>
          <a:xfrm>
            <a:off x="1632857" y="0"/>
            <a:ext cx="8926286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2C6D7-39F4-57FB-6C36-978A7AAD72AB}"/>
              </a:ext>
            </a:extLst>
          </p:cNvPr>
          <p:cNvSpPr txBox="1"/>
          <p:nvPr/>
        </p:nvSpPr>
        <p:spPr>
          <a:xfrm>
            <a:off x="4013200" y="2870200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CPU 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E1553-5D37-10E2-8D40-4A9DE01E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557146"/>
            <a:ext cx="1131953" cy="1131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55F62-B0E1-3DC5-458D-EEE1E8EC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266700"/>
            <a:ext cx="6997700" cy="3733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DC09FF-7E58-C498-393A-DD45B2974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9346" y="353843"/>
            <a:ext cx="6453253" cy="3646656"/>
          </a:xfrm>
          <a:prstGeom prst="rect">
            <a:avLst/>
          </a:prstGeom>
        </p:spPr>
      </p:pic>
      <p:pic>
        <p:nvPicPr>
          <p:cNvPr id="14" name="Picture 13" descr="A hand with a finger pointing at a button&#10;&#10;Description automatically generated">
            <a:extLst>
              <a:ext uri="{FF2B5EF4-FFF2-40B4-BE49-F238E27FC236}">
                <a16:creationId xmlns:a16="http://schemas.microsoft.com/office/drawing/2014/main" id="{012BF117-6460-1320-8244-D04B92137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5457" y="1443623"/>
            <a:ext cx="592555" cy="592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41497-E33C-06E6-8C9F-567D595AD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346" y="353843"/>
            <a:ext cx="6453253" cy="36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9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A5AB0-3148-0A80-1BAE-C8CD43FB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Tank you</a:t>
            </a:r>
          </a:p>
        </p:txBody>
      </p:sp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5C66C07D-C6F3-37EB-41B7-9479BB9E9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01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138DDE59-E9E2-633A-1F6E-F8E33ECFA29A}"/>
              </a:ext>
            </a:extLst>
          </p:cNvPr>
          <p:cNvSpPr/>
          <p:nvPr/>
        </p:nvSpPr>
        <p:spPr>
          <a:xfrm>
            <a:off x="417749" y="2374046"/>
            <a:ext cx="3228501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4F2286-4FF3-7E50-7F9D-B73787863D97}"/>
              </a:ext>
            </a:extLst>
          </p:cNvPr>
          <p:cNvSpPr/>
          <p:nvPr/>
        </p:nvSpPr>
        <p:spPr>
          <a:xfrm>
            <a:off x="417749" y="2374046"/>
            <a:ext cx="3228501" cy="600981"/>
          </a:xfrm>
          <a:custGeom>
            <a:avLst/>
            <a:gdLst>
              <a:gd name="connsiteX0" fmla="*/ 0 w 3228501"/>
              <a:gd name="connsiteY0" fmla="*/ 0 h 600981"/>
              <a:gd name="connsiteX1" fmla="*/ 3228501 w 3228501"/>
              <a:gd name="connsiteY1" fmla="*/ 0 h 600981"/>
              <a:gd name="connsiteX2" fmla="*/ 3228501 w 3228501"/>
              <a:gd name="connsiteY2" fmla="*/ 600981 h 600981"/>
              <a:gd name="connsiteX3" fmla="*/ 0 w 3228501"/>
              <a:gd name="connsiteY3" fmla="*/ 600981 h 600981"/>
              <a:gd name="connsiteX4" fmla="*/ 0 w 3228501"/>
              <a:gd name="connsiteY4" fmla="*/ 0 h 60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8501" h="600981">
                <a:moveTo>
                  <a:pt x="0" y="0"/>
                </a:moveTo>
                <a:lnTo>
                  <a:pt x="3228501" y="0"/>
                </a:lnTo>
                <a:lnTo>
                  <a:pt x="3228501" y="600981"/>
                </a:lnTo>
                <a:lnTo>
                  <a:pt x="0" y="6009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marR="0" lvl="0" indent="0" algn="l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Form factor</a:t>
            </a: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5914C563-6C91-59A2-8CB0-CDC5219CAF6D}"/>
              </a:ext>
            </a:extLst>
          </p:cNvPr>
          <p:cNvSpPr/>
          <p:nvPr/>
        </p:nvSpPr>
        <p:spPr>
          <a:xfrm>
            <a:off x="417749" y="2975028"/>
            <a:ext cx="3228501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2EA7D5-9509-7151-7A7C-FBD437818F53}"/>
              </a:ext>
            </a:extLst>
          </p:cNvPr>
          <p:cNvSpPr/>
          <p:nvPr/>
        </p:nvSpPr>
        <p:spPr>
          <a:xfrm>
            <a:off x="417749" y="2975028"/>
            <a:ext cx="3228501" cy="600981"/>
          </a:xfrm>
          <a:custGeom>
            <a:avLst/>
            <a:gdLst>
              <a:gd name="connsiteX0" fmla="*/ 0 w 3228501"/>
              <a:gd name="connsiteY0" fmla="*/ 0 h 600981"/>
              <a:gd name="connsiteX1" fmla="*/ 3228501 w 3228501"/>
              <a:gd name="connsiteY1" fmla="*/ 0 h 600981"/>
              <a:gd name="connsiteX2" fmla="*/ 3228501 w 3228501"/>
              <a:gd name="connsiteY2" fmla="*/ 600981 h 600981"/>
              <a:gd name="connsiteX3" fmla="*/ 0 w 3228501"/>
              <a:gd name="connsiteY3" fmla="*/ 600981 h 600981"/>
              <a:gd name="connsiteX4" fmla="*/ 0 w 3228501"/>
              <a:gd name="connsiteY4" fmla="*/ 0 h 60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8501" h="600981">
                <a:moveTo>
                  <a:pt x="0" y="0"/>
                </a:moveTo>
                <a:lnTo>
                  <a:pt x="3228501" y="0"/>
                </a:lnTo>
                <a:lnTo>
                  <a:pt x="3228501" y="600981"/>
                </a:lnTo>
                <a:lnTo>
                  <a:pt x="0" y="6009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marR="0" lvl="0" indent="0" algn="l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Processor Socket</a:t>
            </a: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369B1D39-EB6A-FD0E-6986-8CBC4F4E70AA}"/>
              </a:ext>
            </a:extLst>
          </p:cNvPr>
          <p:cNvSpPr/>
          <p:nvPr/>
        </p:nvSpPr>
        <p:spPr>
          <a:xfrm>
            <a:off x="417749" y="3576010"/>
            <a:ext cx="3228501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2ED855-8FEF-9562-DA56-29E77398526F}"/>
              </a:ext>
            </a:extLst>
          </p:cNvPr>
          <p:cNvSpPr/>
          <p:nvPr/>
        </p:nvSpPr>
        <p:spPr>
          <a:xfrm>
            <a:off x="417749" y="3576010"/>
            <a:ext cx="3228501" cy="600981"/>
          </a:xfrm>
          <a:custGeom>
            <a:avLst/>
            <a:gdLst>
              <a:gd name="connsiteX0" fmla="*/ 0 w 3228501"/>
              <a:gd name="connsiteY0" fmla="*/ 0 h 600981"/>
              <a:gd name="connsiteX1" fmla="*/ 3228501 w 3228501"/>
              <a:gd name="connsiteY1" fmla="*/ 0 h 600981"/>
              <a:gd name="connsiteX2" fmla="*/ 3228501 w 3228501"/>
              <a:gd name="connsiteY2" fmla="*/ 600981 h 600981"/>
              <a:gd name="connsiteX3" fmla="*/ 0 w 3228501"/>
              <a:gd name="connsiteY3" fmla="*/ 600981 h 600981"/>
              <a:gd name="connsiteX4" fmla="*/ 0 w 3228501"/>
              <a:gd name="connsiteY4" fmla="*/ 0 h 60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8501" h="600981">
                <a:moveTo>
                  <a:pt x="0" y="0"/>
                </a:moveTo>
                <a:lnTo>
                  <a:pt x="3228501" y="0"/>
                </a:lnTo>
                <a:lnTo>
                  <a:pt x="3228501" y="600981"/>
                </a:lnTo>
                <a:lnTo>
                  <a:pt x="0" y="6009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marR="0" lvl="0" indent="0" algn="l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Chipsets</a:t>
            </a: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242E478F-A475-8655-4A6F-164AB5A84518}"/>
              </a:ext>
            </a:extLst>
          </p:cNvPr>
          <p:cNvSpPr/>
          <p:nvPr/>
        </p:nvSpPr>
        <p:spPr>
          <a:xfrm>
            <a:off x="417749" y="4176992"/>
            <a:ext cx="3228501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7D0946-EDB4-249E-7452-E75336B1F687}"/>
              </a:ext>
            </a:extLst>
          </p:cNvPr>
          <p:cNvSpPr/>
          <p:nvPr/>
        </p:nvSpPr>
        <p:spPr>
          <a:xfrm>
            <a:off x="417749" y="4176992"/>
            <a:ext cx="3228501" cy="600981"/>
          </a:xfrm>
          <a:custGeom>
            <a:avLst/>
            <a:gdLst>
              <a:gd name="connsiteX0" fmla="*/ 0 w 3228501"/>
              <a:gd name="connsiteY0" fmla="*/ 0 h 600981"/>
              <a:gd name="connsiteX1" fmla="*/ 3228501 w 3228501"/>
              <a:gd name="connsiteY1" fmla="*/ 0 h 600981"/>
              <a:gd name="connsiteX2" fmla="*/ 3228501 w 3228501"/>
              <a:gd name="connsiteY2" fmla="*/ 600981 h 600981"/>
              <a:gd name="connsiteX3" fmla="*/ 0 w 3228501"/>
              <a:gd name="connsiteY3" fmla="*/ 600981 h 600981"/>
              <a:gd name="connsiteX4" fmla="*/ 0 w 3228501"/>
              <a:gd name="connsiteY4" fmla="*/ 0 h 60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8501" h="600981">
                <a:moveTo>
                  <a:pt x="0" y="0"/>
                </a:moveTo>
                <a:lnTo>
                  <a:pt x="3228501" y="0"/>
                </a:lnTo>
                <a:lnTo>
                  <a:pt x="3228501" y="600981"/>
                </a:lnTo>
                <a:lnTo>
                  <a:pt x="0" y="6009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marR="0" lvl="0" indent="0" algn="l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Buses &amp; Slots</a:t>
            </a: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75D6D6E0-23BA-EB00-1D6B-CC021D8D5B52}"/>
              </a:ext>
            </a:extLst>
          </p:cNvPr>
          <p:cNvSpPr/>
          <p:nvPr/>
        </p:nvSpPr>
        <p:spPr>
          <a:xfrm>
            <a:off x="417749" y="4777973"/>
            <a:ext cx="3228501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DEF7C85-8205-84DB-6CF0-3F32F80DD756}"/>
              </a:ext>
            </a:extLst>
          </p:cNvPr>
          <p:cNvSpPr/>
          <p:nvPr/>
        </p:nvSpPr>
        <p:spPr>
          <a:xfrm>
            <a:off x="417749" y="4777973"/>
            <a:ext cx="3228501" cy="600981"/>
          </a:xfrm>
          <a:custGeom>
            <a:avLst/>
            <a:gdLst>
              <a:gd name="connsiteX0" fmla="*/ 0 w 3228501"/>
              <a:gd name="connsiteY0" fmla="*/ 0 h 600981"/>
              <a:gd name="connsiteX1" fmla="*/ 3228501 w 3228501"/>
              <a:gd name="connsiteY1" fmla="*/ 0 h 600981"/>
              <a:gd name="connsiteX2" fmla="*/ 3228501 w 3228501"/>
              <a:gd name="connsiteY2" fmla="*/ 600981 h 600981"/>
              <a:gd name="connsiteX3" fmla="*/ 0 w 3228501"/>
              <a:gd name="connsiteY3" fmla="*/ 600981 h 600981"/>
              <a:gd name="connsiteX4" fmla="*/ 0 w 3228501"/>
              <a:gd name="connsiteY4" fmla="*/ 0 h 60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8501" h="600981">
                <a:moveTo>
                  <a:pt x="0" y="0"/>
                </a:moveTo>
                <a:lnTo>
                  <a:pt x="3228501" y="0"/>
                </a:lnTo>
                <a:lnTo>
                  <a:pt x="3228501" y="600981"/>
                </a:lnTo>
                <a:lnTo>
                  <a:pt x="0" y="6009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marR="0" lvl="0" indent="0" algn="l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1/0 posts</a:t>
            </a: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EBB715CC-44F7-DCA4-5312-661EE5727D0B}"/>
              </a:ext>
            </a:extLst>
          </p:cNvPr>
          <p:cNvSpPr/>
          <p:nvPr/>
        </p:nvSpPr>
        <p:spPr>
          <a:xfrm>
            <a:off x="417749" y="5378955"/>
            <a:ext cx="3228501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F005F4-C91E-8093-043C-D06AE7DF9A61}"/>
              </a:ext>
            </a:extLst>
          </p:cNvPr>
          <p:cNvSpPr/>
          <p:nvPr/>
        </p:nvSpPr>
        <p:spPr>
          <a:xfrm>
            <a:off x="417749" y="5378955"/>
            <a:ext cx="3228501" cy="600981"/>
          </a:xfrm>
          <a:custGeom>
            <a:avLst/>
            <a:gdLst>
              <a:gd name="connsiteX0" fmla="*/ 0 w 3228501"/>
              <a:gd name="connsiteY0" fmla="*/ 0 h 600981"/>
              <a:gd name="connsiteX1" fmla="*/ 3228501 w 3228501"/>
              <a:gd name="connsiteY1" fmla="*/ 0 h 600981"/>
              <a:gd name="connsiteX2" fmla="*/ 3228501 w 3228501"/>
              <a:gd name="connsiteY2" fmla="*/ 600981 h 600981"/>
              <a:gd name="connsiteX3" fmla="*/ 0 w 3228501"/>
              <a:gd name="connsiteY3" fmla="*/ 600981 h 600981"/>
              <a:gd name="connsiteX4" fmla="*/ 0 w 3228501"/>
              <a:gd name="connsiteY4" fmla="*/ 0 h 60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8501" h="600981">
                <a:moveTo>
                  <a:pt x="0" y="0"/>
                </a:moveTo>
                <a:lnTo>
                  <a:pt x="3228501" y="0"/>
                </a:lnTo>
                <a:lnTo>
                  <a:pt x="3228501" y="600981"/>
                </a:lnTo>
                <a:lnTo>
                  <a:pt x="0" y="6009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870" tIns="102870" rIns="102870" bIns="102870" numCol="1" spcCol="1270" anchor="t" anchorCtr="0">
            <a:noAutofit/>
          </a:bodyPr>
          <a:lstStyle/>
          <a:p>
            <a:pPr marL="0" marR="0" lvl="0" indent="0" algn="l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Extra feature</a:t>
            </a:r>
          </a:p>
        </p:txBody>
      </p:sp>
      <p:pic>
        <p:nvPicPr>
          <p:cNvPr id="8" name="Content Placeholder 4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9EEF41F6-13B8-4F4B-96E4-23F2EAC14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44" y="1131346"/>
            <a:ext cx="8228114" cy="48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6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68BC-80AD-CA89-A6A9-048256D4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024126"/>
            <a:ext cx="10168128" cy="704089"/>
          </a:xfrm>
        </p:spPr>
        <p:txBody>
          <a:bodyPr>
            <a:noAutofit/>
          </a:bodyPr>
          <a:lstStyle/>
          <a:p>
            <a:r>
              <a:rPr lang="en-US" sz="6600" kern="1200" dirty="0"/>
              <a:t>Form factor</a:t>
            </a:r>
            <a:br>
              <a:rPr lang="en-US" sz="6600" kern="1200" dirty="0"/>
            </a:br>
            <a:endParaRPr lang="en-US" sz="6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E364B-3111-75D8-7166-D2A23199E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56"/>
          <a:stretch/>
        </p:blipFill>
        <p:spPr>
          <a:xfrm>
            <a:off x="302971" y="2409254"/>
            <a:ext cx="8062650" cy="390010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52C59F-71E4-B01D-FFE6-DAF5C1B3E064}"/>
              </a:ext>
            </a:extLst>
          </p:cNvPr>
          <p:cNvSpPr txBox="1">
            <a:spLocks/>
          </p:cNvSpPr>
          <p:nvPr/>
        </p:nvSpPr>
        <p:spPr>
          <a:xfrm>
            <a:off x="8424996" y="2011680"/>
            <a:ext cx="3767004" cy="3900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ATX =&gt; 12 * 9.6 Inch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Micro-ATX =&gt; 9.6 *9.6 Inch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Mini-ITX =&gt; 6.7 * 6.7 Inch</a:t>
            </a:r>
          </a:p>
          <a:p>
            <a:pPr marL="228600" marR="0" lvl="0" indent="-22860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Nano-ITX = &gt; 4.7 * 4.7 Inch</a:t>
            </a:r>
          </a:p>
        </p:txBody>
      </p:sp>
    </p:spTree>
    <p:extLst>
      <p:ext uri="{BB962C8B-B14F-4D97-AF65-F5344CB8AC3E}">
        <p14:creationId xmlns:p14="http://schemas.microsoft.com/office/powerpoint/2010/main" val="42229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68BC-80AD-CA89-A6A9-048256D4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024128"/>
            <a:ext cx="10168128" cy="704088"/>
          </a:xfrm>
        </p:spPr>
        <p:txBody>
          <a:bodyPr>
            <a:noAutofit/>
          </a:bodyPr>
          <a:lstStyle/>
          <a:p>
            <a:r>
              <a:rPr lang="en-US" sz="6600" kern="1200" dirty="0"/>
              <a:t>Processor Sockets</a:t>
            </a:r>
            <a:br>
              <a:rPr lang="en-US" sz="6600" kern="1200" dirty="0"/>
            </a:br>
            <a:endParaRPr lang="en-US" sz="6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close up of a computer chip&#10;&#10;Description automatically generated">
            <a:extLst>
              <a:ext uri="{FF2B5EF4-FFF2-40B4-BE49-F238E27FC236}">
                <a16:creationId xmlns:a16="http://schemas.microsoft.com/office/drawing/2014/main" id="{F1BDEB72-655B-B387-E723-3BAAABFA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0"/>
          <a:stretch/>
        </p:blipFill>
        <p:spPr>
          <a:xfrm>
            <a:off x="0" y="2221992"/>
            <a:ext cx="5947840" cy="4011011"/>
          </a:xfrm>
        </p:spPr>
      </p:pic>
      <p:pic>
        <p:nvPicPr>
          <p:cNvPr id="13" name="Picture 12" descr="A person holding a cpu&#10;&#10;Description automatically generated">
            <a:extLst>
              <a:ext uri="{FF2B5EF4-FFF2-40B4-BE49-F238E27FC236}">
                <a16:creationId xmlns:a16="http://schemas.microsoft.com/office/drawing/2014/main" id="{EDBD64F3-FCB4-B049-7E4E-0A9A0505B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32" y="2221992"/>
            <a:ext cx="6040678" cy="401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9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68BC-80AD-CA89-A6A9-048256D4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832104"/>
            <a:ext cx="10168128" cy="1179576"/>
          </a:xfrm>
        </p:spPr>
        <p:txBody>
          <a:bodyPr>
            <a:noAutofit/>
          </a:bodyPr>
          <a:lstStyle/>
          <a:p>
            <a:r>
              <a:rPr lang="en-US" sz="6600" kern="1200" dirty="0"/>
              <a:t>Processor Sockets</a:t>
            </a:r>
            <a:br>
              <a:rPr lang="en-US" sz="6600" kern="1200" dirty="0"/>
            </a:br>
            <a:endParaRPr lang="en-US" sz="6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close up of a computer chip&#10;&#10;Description automatically generated">
            <a:extLst>
              <a:ext uri="{FF2B5EF4-FFF2-40B4-BE49-F238E27FC236}">
                <a16:creationId xmlns:a16="http://schemas.microsoft.com/office/drawing/2014/main" id="{F1BDEB72-655B-B387-E723-3BAAABFA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0"/>
          <a:stretch/>
        </p:blipFill>
        <p:spPr>
          <a:xfrm>
            <a:off x="0" y="2221992"/>
            <a:ext cx="5947840" cy="4011011"/>
          </a:xfrm>
        </p:spPr>
      </p:pic>
      <p:pic>
        <p:nvPicPr>
          <p:cNvPr id="13" name="Picture 12" descr="A person holding a cpu&#10;&#10;Description automatically generated">
            <a:extLst>
              <a:ext uri="{FF2B5EF4-FFF2-40B4-BE49-F238E27FC236}">
                <a16:creationId xmlns:a16="http://schemas.microsoft.com/office/drawing/2014/main" id="{EDBD64F3-FCB4-B049-7E4E-0A9A0505B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32" y="2221992"/>
            <a:ext cx="6040678" cy="401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2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68BC-80AD-CA89-A6A9-048256D4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873252"/>
            <a:ext cx="10168128" cy="1179576"/>
          </a:xfrm>
        </p:spPr>
        <p:txBody>
          <a:bodyPr>
            <a:noAutofit/>
          </a:bodyPr>
          <a:lstStyle/>
          <a:p>
            <a:r>
              <a:rPr lang="en-US" sz="6600" kern="1200" dirty="0"/>
              <a:t>Processor Sockets</a:t>
            </a:r>
            <a:br>
              <a:rPr lang="en-US" sz="6600" kern="1200" dirty="0"/>
            </a:br>
            <a:endParaRPr lang="en-US" sz="6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0BF43A1D-EFC3-56A5-D832-331007B43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34" y="2598620"/>
            <a:ext cx="4957761" cy="3288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423F8EEF-C65F-589A-3BDF-52C20C86A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33" y="2747879"/>
            <a:ext cx="5580676" cy="31391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0807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68BC-80AD-CA89-A6A9-048256D4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684" y="873252"/>
            <a:ext cx="10168128" cy="1179576"/>
          </a:xfrm>
        </p:spPr>
        <p:txBody>
          <a:bodyPr>
            <a:noAutofit/>
          </a:bodyPr>
          <a:lstStyle/>
          <a:p>
            <a:r>
              <a:rPr lang="en-US" sz="6600" kern="1200" dirty="0"/>
              <a:t>Processor Sockets </a:t>
            </a:r>
            <a:r>
              <a:rPr lang="en-US" sz="6600" b="1" kern="1200" dirty="0">
                <a:solidFill>
                  <a:srgbClr val="0070C0"/>
                </a:solidFill>
              </a:rPr>
              <a:t>(Intel)</a:t>
            </a:r>
            <a:br>
              <a:rPr lang="en-US" sz="6600" b="1" kern="1200" dirty="0">
                <a:solidFill>
                  <a:srgbClr val="0070C0"/>
                </a:solidFill>
              </a:rPr>
            </a:b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62D1246-F2C7-0E29-F143-2C9793EE248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0519" y="2066544"/>
            <a:ext cx="3147543" cy="7040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b="1" kern="12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CPU Sockets Name</a:t>
            </a: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F8E6FEF6-6F37-C3EF-694F-CA9BFFBDD455}"/>
              </a:ext>
            </a:extLst>
          </p:cNvPr>
          <p:cNvSpPr txBox="1">
            <a:spLocks/>
          </p:cNvSpPr>
          <p:nvPr/>
        </p:nvSpPr>
        <p:spPr>
          <a:xfrm>
            <a:off x="4676118" y="2066544"/>
            <a:ext cx="7066788" cy="70408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Used Processor family</a:t>
            </a:r>
          </a:p>
        </p:txBody>
      </p:sp>
      <p:sp>
        <p:nvSpPr>
          <p:cNvPr id="13" name="Rectangle: Rounded Corners 4">
            <a:extLst>
              <a:ext uri="{FF2B5EF4-FFF2-40B4-BE49-F238E27FC236}">
                <a16:creationId xmlns:a16="http://schemas.microsoft.com/office/drawing/2014/main" id="{F8501979-C382-04DE-8B0F-338F75EAFA44}"/>
              </a:ext>
            </a:extLst>
          </p:cNvPr>
          <p:cNvSpPr txBox="1">
            <a:spLocks/>
          </p:cNvSpPr>
          <p:nvPr/>
        </p:nvSpPr>
        <p:spPr>
          <a:xfrm>
            <a:off x="350520" y="3055620"/>
            <a:ext cx="2993136" cy="7040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LGA 2066</a:t>
            </a:r>
          </a:p>
        </p:txBody>
      </p:sp>
      <p:sp>
        <p:nvSpPr>
          <p:cNvPr id="16" name="Rectangle: Rounded Corners 4">
            <a:extLst>
              <a:ext uri="{FF2B5EF4-FFF2-40B4-BE49-F238E27FC236}">
                <a16:creationId xmlns:a16="http://schemas.microsoft.com/office/drawing/2014/main" id="{172A3E4C-1707-C6FE-90BD-B2B6FFF397A6}"/>
              </a:ext>
            </a:extLst>
          </p:cNvPr>
          <p:cNvSpPr txBox="1">
            <a:spLocks/>
          </p:cNvSpPr>
          <p:nvPr/>
        </p:nvSpPr>
        <p:spPr>
          <a:xfrm>
            <a:off x="350520" y="3946913"/>
            <a:ext cx="2993136" cy="704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LGA 1200</a:t>
            </a: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59C4AB4D-A924-ED8A-7090-4267FF9907DD}"/>
              </a:ext>
            </a:extLst>
          </p:cNvPr>
          <p:cNvSpPr txBox="1">
            <a:spLocks/>
          </p:cNvSpPr>
          <p:nvPr/>
        </p:nvSpPr>
        <p:spPr>
          <a:xfrm>
            <a:off x="350520" y="4838206"/>
            <a:ext cx="2993136" cy="70408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LGA 1151</a:t>
            </a:r>
          </a:p>
        </p:txBody>
      </p:sp>
      <p:sp>
        <p:nvSpPr>
          <p:cNvPr id="18" name="Rectangle: Rounded Corners 4">
            <a:extLst>
              <a:ext uri="{FF2B5EF4-FFF2-40B4-BE49-F238E27FC236}">
                <a16:creationId xmlns:a16="http://schemas.microsoft.com/office/drawing/2014/main" id="{D8ACBBB2-F413-757A-4DDA-0F2521BF4628}"/>
              </a:ext>
            </a:extLst>
          </p:cNvPr>
          <p:cNvSpPr txBox="1">
            <a:spLocks/>
          </p:cNvSpPr>
          <p:nvPr/>
        </p:nvSpPr>
        <p:spPr>
          <a:xfrm>
            <a:off x="350520" y="5722621"/>
            <a:ext cx="2993136" cy="7040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LGA 1150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57815E-DC33-A577-EE53-12769899FF0A}"/>
              </a:ext>
            </a:extLst>
          </p:cNvPr>
          <p:cNvCxnSpPr/>
          <p:nvPr/>
        </p:nvCxnSpPr>
        <p:spPr>
          <a:xfrm>
            <a:off x="327660" y="2903220"/>
            <a:ext cx="1153668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7F8AFA-937F-FE9A-C151-F201B9D0254D}"/>
              </a:ext>
            </a:extLst>
          </p:cNvPr>
          <p:cNvCxnSpPr>
            <a:cxnSpLocks/>
          </p:cNvCxnSpPr>
          <p:nvPr/>
        </p:nvCxnSpPr>
        <p:spPr>
          <a:xfrm flipV="1">
            <a:off x="3604260" y="2182368"/>
            <a:ext cx="0" cy="467563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E9994E1D-B4B1-D692-E155-C41178996591}"/>
              </a:ext>
            </a:extLst>
          </p:cNvPr>
          <p:cNvSpPr txBox="1">
            <a:spLocks/>
          </p:cNvSpPr>
          <p:nvPr/>
        </p:nvSpPr>
        <p:spPr>
          <a:xfrm>
            <a:off x="3728990" y="3055620"/>
            <a:ext cx="8259810" cy="7040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10th Gen Core</a:t>
            </a:r>
          </a:p>
        </p:txBody>
      </p:sp>
      <p:sp>
        <p:nvSpPr>
          <p:cNvPr id="28" name="Rectangle: Rounded Corners 4">
            <a:extLst>
              <a:ext uri="{FF2B5EF4-FFF2-40B4-BE49-F238E27FC236}">
                <a16:creationId xmlns:a16="http://schemas.microsoft.com/office/drawing/2014/main" id="{7ACF041B-A0FD-45A0-11DB-1817F0C37287}"/>
              </a:ext>
            </a:extLst>
          </p:cNvPr>
          <p:cNvSpPr txBox="1">
            <a:spLocks/>
          </p:cNvSpPr>
          <p:nvPr/>
        </p:nvSpPr>
        <p:spPr>
          <a:xfrm>
            <a:off x="3710458" y="3951731"/>
            <a:ext cx="8259805" cy="704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10th Gen Core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89149C58-E399-AAC9-4B63-37FEB2C152C0}"/>
              </a:ext>
            </a:extLst>
          </p:cNvPr>
          <p:cNvSpPr txBox="1">
            <a:spLocks/>
          </p:cNvSpPr>
          <p:nvPr/>
        </p:nvSpPr>
        <p:spPr>
          <a:xfrm>
            <a:off x="3710459" y="4837176"/>
            <a:ext cx="8259803" cy="70408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9th Gen Core, 8th Gen Core</a:t>
            </a:r>
          </a:p>
        </p:txBody>
      </p:sp>
      <p:sp>
        <p:nvSpPr>
          <p:cNvPr id="30" name="Rectangle: Rounded Corners 4">
            <a:extLst>
              <a:ext uri="{FF2B5EF4-FFF2-40B4-BE49-F238E27FC236}">
                <a16:creationId xmlns:a16="http://schemas.microsoft.com/office/drawing/2014/main" id="{35BD0285-651C-E505-2D65-B97248471408}"/>
              </a:ext>
            </a:extLst>
          </p:cNvPr>
          <p:cNvSpPr txBox="1">
            <a:spLocks/>
          </p:cNvSpPr>
          <p:nvPr/>
        </p:nvSpPr>
        <p:spPr>
          <a:xfrm>
            <a:off x="3710459" y="5722621"/>
            <a:ext cx="8278341" cy="7040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557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Four Generation (core i7, core i5 , core i3, Pentium, Celeron)</a:t>
            </a:r>
          </a:p>
        </p:txBody>
      </p:sp>
    </p:spTree>
    <p:extLst>
      <p:ext uri="{BB962C8B-B14F-4D97-AF65-F5344CB8AC3E}">
        <p14:creationId xmlns:p14="http://schemas.microsoft.com/office/powerpoint/2010/main" val="323328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3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932</Words>
  <Application>Microsoft Office PowerPoint</Application>
  <PresentationFormat>Widescreen</PresentationFormat>
  <Paragraphs>218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Adobe Fan Heiti Std B</vt:lpstr>
      <vt:lpstr>Adobe Garamond Pro Bold</vt:lpstr>
      <vt:lpstr>Adobe Gothic Std B</vt:lpstr>
      <vt:lpstr>Aptos</vt:lpstr>
      <vt:lpstr>Aptos Display</vt:lpstr>
      <vt:lpstr>Arial</vt:lpstr>
      <vt:lpstr>Arial Unicode MS</vt:lpstr>
      <vt:lpstr>Calibri</vt:lpstr>
      <vt:lpstr>Helvetica Neue Medium</vt:lpstr>
      <vt:lpstr>Wingdings</vt:lpstr>
      <vt:lpstr>Office Theme</vt:lpstr>
      <vt:lpstr>1_Office Theme</vt:lpstr>
      <vt:lpstr>Foundation of computer science</vt:lpstr>
      <vt:lpstr>Lecture 4 (part 1)</vt:lpstr>
      <vt:lpstr>Motherboard</vt:lpstr>
      <vt:lpstr>PowerPoint Presentation</vt:lpstr>
      <vt:lpstr>Form factor </vt:lpstr>
      <vt:lpstr>Processor Sockets </vt:lpstr>
      <vt:lpstr>Processor Sockets </vt:lpstr>
      <vt:lpstr>Processor Sockets </vt:lpstr>
      <vt:lpstr>Processor Sockets (Intel) </vt:lpstr>
      <vt:lpstr>Processor Sockets (Intel) </vt:lpstr>
      <vt:lpstr>PowerPoint Presentation</vt:lpstr>
      <vt:lpstr>Processor Sockets</vt:lpstr>
      <vt:lpstr>Processor Sockets (AMD) </vt:lpstr>
      <vt:lpstr>Chipsets</vt:lpstr>
      <vt:lpstr>PowerPoint Presentation</vt:lpstr>
      <vt:lpstr>Chipsets Intel</vt:lpstr>
      <vt:lpstr>PowerPoint Presentation</vt:lpstr>
      <vt:lpstr>PowerPoint Presentation</vt:lpstr>
      <vt:lpstr>Chipsets Intel</vt:lpstr>
      <vt:lpstr>PowerPoint Presentation</vt:lpstr>
      <vt:lpstr>PowerPoint Presentation</vt:lpstr>
      <vt:lpstr>Intel Chipsets</vt:lpstr>
      <vt:lpstr>PowerPoint Presentation</vt:lpstr>
      <vt:lpstr>PowerPoint Presentation</vt:lpstr>
      <vt:lpstr>PowerPoint Presentation</vt:lpstr>
      <vt:lpstr>IVY bridge chipsets</vt:lpstr>
      <vt:lpstr>Haswell Chipset</vt:lpstr>
      <vt:lpstr>Broadwell Chipset</vt:lpstr>
      <vt:lpstr>PowerPoint Presentation</vt:lpstr>
      <vt:lpstr>AMD Chipset</vt:lpstr>
      <vt:lpstr>PowerPoint Presentation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Agami</dc:creator>
  <cp:lastModifiedBy>mohamed192496@fci.bu.edu.eg</cp:lastModifiedBy>
  <cp:revision>6</cp:revision>
  <dcterms:created xsi:type="dcterms:W3CDTF">2024-10-06T02:56:47Z</dcterms:created>
  <dcterms:modified xsi:type="dcterms:W3CDTF">2025-08-13T20:56:55Z</dcterms:modified>
</cp:coreProperties>
</file>